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embeddedFontLst>
    <p:embeddedFont>
      <p:font typeface="Raleway"/>
      <p:regular r:id="rId66"/>
      <p:bold r:id="rId67"/>
      <p:italic r:id="rId68"/>
      <p:boldItalic r:id="rId69"/>
    </p:embeddedFont>
    <p:embeddedFont>
      <p:font typeface="Raleway Medium"/>
      <p:regular r:id="rId70"/>
      <p:bold r:id="rId71"/>
      <p:italic r:id="rId72"/>
      <p:boldItalic r:id="rId73"/>
    </p:embeddedFont>
    <p:embeddedFont>
      <p:font typeface="Source Sans Pr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65CF42-0FF6-4C2D-93A9-70D82112A9AE}">
  <a:tblStyle styleId="{5965CF42-0FF6-4C2D-93A9-70D82112A9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alewayMedium-boldItalic.fntdata"/><Relationship Id="rId72" Type="http://schemas.openxmlformats.org/officeDocument/2006/relationships/font" Target="fonts/RalewayMedium-italic.fntdata"/><Relationship Id="rId31" Type="http://schemas.openxmlformats.org/officeDocument/2006/relationships/slide" Target="slides/slide23.xml"/><Relationship Id="rId75" Type="http://schemas.openxmlformats.org/officeDocument/2006/relationships/font" Target="fonts/SourceSansPro-bold.fntdata"/><Relationship Id="rId30" Type="http://schemas.openxmlformats.org/officeDocument/2006/relationships/slide" Target="slides/slide22.xml"/><Relationship Id="rId74" Type="http://schemas.openxmlformats.org/officeDocument/2006/relationships/font" Target="fonts/SourceSansPro-regular.fntdata"/><Relationship Id="rId33" Type="http://schemas.openxmlformats.org/officeDocument/2006/relationships/slide" Target="slides/slide25.xml"/><Relationship Id="rId77" Type="http://schemas.openxmlformats.org/officeDocument/2006/relationships/font" Target="fonts/SourceSansPro-boldItalic.fntdata"/><Relationship Id="rId32" Type="http://schemas.openxmlformats.org/officeDocument/2006/relationships/slide" Target="slides/slide24.xml"/><Relationship Id="rId76" Type="http://schemas.openxmlformats.org/officeDocument/2006/relationships/font" Target="fonts/SourceSansPro-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alewayMedium-bold.fntdata"/><Relationship Id="rId70" Type="http://schemas.openxmlformats.org/officeDocument/2006/relationships/font" Target="fonts/RalewayMedium-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font" Target="fonts/Raleway-regular.fntdata"/><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aleway-italic.fntdata"/><Relationship Id="rId23" Type="http://schemas.openxmlformats.org/officeDocument/2006/relationships/slide" Target="slides/slide15.xml"/><Relationship Id="rId67" Type="http://schemas.openxmlformats.org/officeDocument/2006/relationships/font" Target="fonts/Raleway-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aleway-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a65d79ff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a65d79ff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a53870cf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a53870cf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a53870cfa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a53870cfa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in every direction from where we are standing, and then move in a direction that will descend us the fastest.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a65d79ff1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a65d79ff1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a53870cfa_1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a53870cfa_1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steps are similar to finding square root of a number by binary search or such methods. We guessed some value and we keep updating it until its square is very close to the number.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0bfbfe2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0bfbfe2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Updating theta is the key step. It is different for different algorithms.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0c8c4b2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0c8c4b2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to use hit and trial, hook and crook for this. There is no </a:t>
            </a:r>
            <a:r>
              <a:rPr lang="en"/>
              <a:t>generalized optimum value for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0c8c4b2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0c8c4b2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a65d79ff1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4a65d79ff1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a65d79ff1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a65d79ff1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4a65d79ff1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4a65d79ff1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a53870cf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a53870cf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machine learning can help us with this?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0bfbfe2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0bfbfe2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a65d79ff1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a65d79ff1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0a1857cc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0a1857cc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0a1857c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0a1857c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0a1857c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0a1857c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0be6a17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0be6a17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0be6a175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0be6a17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0be6a175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0be6a175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0be6a175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0be6a175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0be6a175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0be6a175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Normalization </a:t>
            </a:r>
            <a:r>
              <a:rPr i="1" lang="en" sz="1300">
                <a:solidFill>
                  <a:srgbClr val="FFFFFF"/>
                </a:solidFill>
                <a:highlight>
                  <a:srgbClr val="2A2A2C"/>
                </a:highlight>
              </a:rPr>
              <a:t>df[‘column’] =( df[‘column’] – df[‘column’].mean() ) / df[‘column’].std() </a:t>
            </a:r>
            <a:endParaRPr i="1" sz="1300">
              <a:solidFill>
                <a:srgbClr val="FFFFFF"/>
              </a:solidFill>
              <a:highlight>
                <a:srgbClr val="2A2A2C"/>
              </a:highlight>
            </a:endParaRPr>
          </a:p>
          <a:p>
            <a:pPr indent="0" lvl="0" marL="0" rtl="0" algn="l">
              <a:spcBef>
                <a:spcPts val="0"/>
              </a:spcBef>
              <a:spcAft>
                <a:spcPts val="0"/>
              </a:spcAft>
              <a:buNone/>
            </a:pPr>
            <a:r>
              <a:rPr lang="en" sz="1350">
                <a:solidFill>
                  <a:srgbClr val="222222"/>
                </a:solidFill>
                <a:highlight>
                  <a:srgbClr val="FFFFFF"/>
                </a:highlight>
              </a:rPr>
              <a:t>The presence of feature value X in the formula will affect the step size of the gradient descent. The difference in ranges of features will cause different step sizes for each feature. To ensure that the gradient descent moves smoothly towards the minima and that the steps for gradient descent are updated at the same rate for all the features, we scale the data before feeding it to the model.</a:t>
            </a:r>
            <a:r>
              <a:rPr i="1" lang="en" sz="1300">
                <a:solidFill>
                  <a:srgbClr val="FFFFFF"/>
                </a:solidFill>
                <a:highlight>
                  <a:srgbClr val="2A2A2C"/>
                </a:highlight>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4a53870cfa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4a53870cfa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of how an experienced person will do that. She will try to find a relation between years of experience and salary. And apply that </a:t>
            </a:r>
            <a:r>
              <a:rPr lang="en"/>
              <a:t>relation</a:t>
            </a:r>
            <a:r>
              <a:rPr lang="en"/>
              <a:t> to predict the salary of person with some other years of experience. That’s exactly what ML will do (much more better than a person)</a:t>
            </a:r>
            <a:endParaRPr/>
          </a:p>
          <a:p>
            <a:pPr indent="0" lvl="0" marL="0" rtl="0" algn="l">
              <a:spcBef>
                <a:spcPts val="0"/>
              </a:spcBef>
              <a:spcAft>
                <a:spcPts val="0"/>
              </a:spcAft>
              <a:buNone/>
            </a:pPr>
            <a:r>
              <a:rPr lang="en"/>
              <a:t>It can even predict that India will win today’s match.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50be6a175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50be6a175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0be6a175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0be6a175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0be6a175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0be6a175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0be6a175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0be6a175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50be6a175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50be6a175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0be6a175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50be6a175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0be6a175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50be6a175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0be6a175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0be6a175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0be6a175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0be6a175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0be6a175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50be6a175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a53870cf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a53870cf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0be6a175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0be6a175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50c5f88e0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50c5f88e0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0be6a175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0be6a175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50be6a175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50be6a175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50be6a175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50be6a175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50be6a175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50be6a175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0be6a175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50be6a175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50be6a175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50be6a175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509662b90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509662b9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509662b90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509662b90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a53870cf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a53870cf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line 3 is best fit line? Cause it is closest to maximum actual values.</a:t>
            </a:r>
            <a:endParaRPr/>
          </a:p>
          <a:p>
            <a:pPr indent="0" lvl="0" marL="0" rtl="0" algn="l">
              <a:spcBef>
                <a:spcPts val="0"/>
              </a:spcBef>
              <a:spcAft>
                <a:spcPts val="0"/>
              </a:spcAft>
              <a:buNone/>
            </a:pPr>
            <a:r>
              <a:rPr lang="en"/>
              <a:t>If you will try to reduce just one gap, it may happen that some other gap is increased, so instead, you should try to reduce the sum of these gaps.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509662b90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509662b90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0be6a175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0be6a175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a65d79ff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4a65d79ff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a65d79ff1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4a65d79ff1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4a65d79ff1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4a65d79ff1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471faf40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471faf40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0be6a175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0be6a175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0c8c4b2c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50c8c4b2c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a53870cf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a53870cf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a65d79ff1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a65d79ff1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0c8c4b2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0c8c4b2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a53870cf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a53870cfa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this slide from session 1 - A Glimpse into the world of AI?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57" name="Google Shape;57;p14"/>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58" name="Google Shape;5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2" name="Google Shape;6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 name="Google Shape;66;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1" name="Google Shape;71;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 name="Google Shape;74;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 name="Google Shape;78;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1" name="Google Shape;81;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5" name="Google Shape;85;p21"/>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86" name="Google Shape;86;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88" name="Google Shape;88;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91" name="Google Shape;91;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95" name="Google Shape;95;p23"/>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96" name="Google Shape;96;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p26"/>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6"/>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06" name="Google Shape;106;p26"/>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107" name="Google Shape;107;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27"/>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7"/>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1" name="Google Shape;111;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2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6" name="Shape 116"/>
        <p:cNvGrpSpPr/>
        <p:nvPr/>
      </p:nvGrpSpPr>
      <p:grpSpPr>
        <a:xfrm>
          <a:off x="0" y="0"/>
          <a:ext cx="0" cy="0"/>
          <a:chOff x="0" y="0"/>
          <a:chExt cx="0" cy="0"/>
        </a:xfrm>
      </p:grpSpPr>
      <p:sp>
        <p:nvSpPr>
          <p:cNvPr id="117" name="Google Shape;117;p29"/>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9" name="Google Shape;119;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30"/>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7" name="Google Shape;127;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28" name="Shape 128"/>
        <p:cNvGrpSpPr/>
        <p:nvPr/>
      </p:nvGrpSpPr>
      <p:grpSpPr>
        <a:xfrm>
          <a:off x="0" y="0"/>
          <a:ext cx="0" cy="0"/>
          <a:chOff x="0" y="0"/>
          <a:chExt cx="0" cy="0"/>
        </a:xfrm>
      </p:grpSpPr>
      <p:sp>
        <p:nvSpPr>
          <p:cNvPr id="129" name="Google Shape;129;p32"/>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0" name="Google Shape;130;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sp>
        <p:nvSpPr>
          <p:cNvPr id="132" name="Google Shape;132;p33"/>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4" name="Google Shape;134;p33"/>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35" name="Google Shape;135;p33"/>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 name="Google Shape;136;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37" name="Google Shape;137;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140" name="Google Shape;140;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sp>
        <p:nvSpPr>
          <p:cNvPr id="142" name="Google Shape;142;p3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5"/>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144" name="Google Shape;144;p35"/>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145" name="Google Shape;145;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101" name="Google Shape;101;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102" name="Google Shape;102;p2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71.png"/><Relationship Id="rId6"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64.png"/><Relationship Id="rId6"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7"/>
          <p:cNvSpPr txBox="1"/>
          <p:nvPr>
            <p:ph type="ctrTitle"/>
          </p:nvPr>
        </p:nvSpPr>
        <p:spPr>
          <a:xfrm>
            <a:off x="485875" y="264475"/>
            <a:ext cx="8183700" cy="1473600"/>
          </a:xfrm>
          <a:prstGeom prst="rect">
            <a:avLst/>
          </a:prstGeom>
          <a:solidFill>
            <a:schemeClr val="lt1"/>
          </a:solidFill>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 to ML Models</a:t>
            </a:r>
            <a:endParaRPr/>
          </a:p>
        </p:txBody>
      </p:sp>
      <p:sp>
        <p:nvSpPr>
          <p:cNvPr id="153" name="Google Shape;153;p37"/>
          <p:cNvSpPr txBox="1"/>
          <p:nvPr>
            <p:ph idx="1" type="subTitle"/>
          </p:nvPr>
        </p:nvSpPr>
        <p:spPr>
          <a:xfrm>
            <a:off x="485875" y="1825525"/>
            <a:ext cx="4469700" cy="598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3542"/>
              <a:t>By Epoch Team, IIT Hyderabad</a:t>
            </a:r>
            <a:endParaRPr sz="3542"/>
          </a:p>
        </p:txBody>
      </p:sp>
      <p:pic>
        <p:nvPicPr>
          <p:cNvPr id="154" name="Google Shape;154;p37"/>
          <p:cNvPicPr preferRelativeResize="0"/>
          <p:nvPr/>
        </p:nvPicPr>
        <p:blipFill>
          <a:blip r:embed="rId3">
            <a:alphaModFix/>
          </a:blip>
          <a:stretch>
            <a:fillRect/>
          </a:stretch>
        </p:blipFill>
        <p:spPr>
          <a:xfrm>
            <a:off x="7438725" y="3234975"/>
            <a:ext cx="1123400" cy="11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382650" y="430950"/>
            <a:ext cx="59013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 in Linear Regression</a:t>
            </a:r>
            <a:endParaRPr/>
          </a:p>
        </p:txBody>
      </p:sp>
      <p:pic>
        <p:nvPicPr>
          <p:cNvPr descr="{&quot;mathml&quot;:&quot;&lt;math style=\&quot;font-family:stix;font-size:16px;\&quot; xmlns=\&quot;http://www.w3.org/1998/Math/MathML\&quot;&gt;&lt;mstyle mathsize=\&quot;16px\&quot;&gt;&lt;mi&gt;J&lt;/mi&gt;&lt;mfenced&gt;&lt;mi&gt;&amp;#x3B8;&lt;/mi&gt;&lt;/mfenced&gt;&lt;mo&gt;=&lt;/mo&gt;&lt;mfrac&gt;&lt;mn&gt;1&lt;/mn&gt;&lt;mn&gt;2&lt;/mn&gt;&lt;/mfrac&gt;&lt;munderover&gt;&lt;mo&gt;&amp;#x2211;&lt;/mo&gt;&lt;mrow&gt;&lt;mi&gt;i&lt;/mi&gt;&lt;mo&gt;=&lt;/mo&gt;&lt;mn&gt;1&lt;/mn&gt;&lt;/mrow&gt;&lt;mi&gt;m&lt;/mi&gt;&lt;/munderover&gt;&lt;msup&gt;&lt;mfenced&gt;&lt;mrow&gt;&lt;msub&gt;&lt;mi&gt;&amp;#x3B8;&lt;/mi&gt;&lt;mn&gt;0&lt;/mn&gt;&lt;/msub&gt;&lt;mo&gt;+&lt;/mo&gt;&lt;msub&gt;&lt;mi&gt;&amp;#x3B8;&lt;/mi&gt;&lt;mn&gt;1&lt;/mn&gt;&lt;/msub&gt;&lt;msub&gt;&lt;mi&gt;x&lt;/mi&gt;&lt;mi&gt;i&lt;/mi&gt;&lt;/msub&gt;&lt;mo&gt;-&lt;/mo&gt;&lt;msub&gt;&lt;mi&gt;y&lt;/mi&gt;&lt;mi&gt;i&lt;/mi&gt;&lt;/msub&gt;&lt;/mrow&gt;&lt;/mfenced&gt;&lt;mn&gt;2&lt;/mn&gt;&lt;/msup&gt;&lt;mspace linebreak=\&quot;newline\&quot;/&gt;&lt;mi&gt;J&lt;/mi&gt;&lt;mfenced&gt;&lt;mi&gt;&amp;#x3B8;&lt;/mi&gt;&lt;/mfenced&gt;&lt;mo&gt;=&lt;/mo&gt;&lt;mfrac&gt;&lt;mn&gt;1&lt;/mn&gt;&lt;mn&gt;2&lt;/mn&gt;&lt;/mfrac&gt;&lt;munderover&gt;&lt;mo&gt;&amp;#x2211;&lt;/mo&gt;&lt;mrow&gt;&lt;mi&gt;i&lt;/mi&gt;&lt;mo&gt;=&lt;/mo&gt;&lt;mn&gt;1&lt;/mn&gt;&lt;/mrow&gt;&lt;mi&gt;m&lt;/mi&gt;&lt;/munderover&gt;&lt;msup&gt;&lt;mfenced&gt;&lt;mrow&gt;&lt;msub&gt;&lt;mi&gt;h&lt;/mi&gt;&lt;mi&gt;&amp;#x3B8;&lt;/mi&gt;&lt;/msub&gt;&lt;mfenced&gt;&lt;msup&gt;&lt;mi&gt;X&lt;/mi&gt;&lt;mfenced&gt;&lt;mi&gt;i&lt;/mi&gt;&lt;/mfenced&gt;&lt;/msup&gt;&lt;/mfenced&gt;&lt;mo&gt;-&lt;/mo&gt;&lt;msub&gt;&lt;mi&gt;y&lt;/mi&gt;&lt;mi&gt;i&lt;/mi&gt;&lt;/msub&gt;&lt;/mrow&gt;&lt;/mfenced&gt;&lt;mn&gt;2&lt;/mn&gt;&lt;/msup&gt;&lt;/mstyle&gt;&lt;/math&gt;&quot;,&quot;truncated&quot;:false}" id="222" name="Google Shape;222;p46" title="J open parentheses theta close parentheses equals 1 half sum from i equals 1 to m of open parentheses theta subscript 0 plus theta subscript 1 x subscript i minus y subscript i close parentheses squared&#10;J open parentheses theta close parentheses equals 1 half sum from i equals 1 to m of open parentheses h subscript theta open parentheses X to the power of open parentheses i close parentheses end exponent close parentheses minus y subscript i close parentheses squared"/>
          <p:cNvPicPr preferRelativeResize="0"/>
          <p:nvPr/>
        </p:nvPicPr>
        <p:blipFill>
          <a:blip r:embed="rId3">
            <a:alphaModFix/>
          </a:blip>
          <a:stretch>
            <a:fillRect/>
          </a:stretch>
        </p:blipFill>
        <p:spPr>
          <a:xfrm>
            <a:off x="3185160" y="1196288"/>
            <a:ext cx="2773680" cy="1284224"/>
          </a:xfrm>
          <a:prstGeom prst="rect">
            <a:avLst/>
          </a:prstGeom>
          <a:noFill/>
          <a:ln>
            <a:noFill/>
          </a:ln>
        </p:spPr>
      </p:pic>
      <p:sp>
        <p:nvSpPr>
          <p:cNvPr id="223" name="Google Shape;223;p46"/>
          <p:cNvSpPr txBox="1"/>
          <p:nvPr/>
        </p:nvSpPr>
        <p:spPr>
          <a:xfrm>
            <a:off x="951400" y="2705550"/>
            <a:ext cx="7918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Source Sans Pro"/>
                <a:ea typeface="Source Sans Pro"/>
                <a:cs typeface="Source Sans Pro"/>
                <a:sym typeface="Source Sans Pro"/>
              </a:rPr>
              <a:t>More or </a:t>
            </a:r>
            <a:r>
              <a:rPr lang="en" sz="1700">
                <a:latin typeface="Source Sans Pro"/>
                <a:ea typeface="Source Sans Pro"/>
                <a:cs typeface="Source Sans Pro"/>
                <a:sym typeface="Source Sans Pro"/>
              </a:rPr>
              <a:t>less…</a:t>
            </a:r>
            <a:endParaRPr sz="1700">
              <a:latin typeface="Source Sans Pro"/>
              <a:ea typeface="Source Sans Pro"/>
              <a:cs typeface="Source Sans Pro"/>
              <a:sym typeface="Source Sans Pro"/>
            </a:endParaRPr>
          </a:p>
          <a:p>
            <a:pPr indent="0" lvl="0" marL="0" rtl="0" algn="l">
              <a:spcBef>
                <a:spcPts val="0"/>
              </a:spcBef>
              <a:spcAft>
                <a:spcPts val="0"/>
              </a:spcAft>
              <a:buNone/>
            </a:pPr>
            <a:r>
              <a:rPr lang="en" sz="1700">
                <a:latin typeface="Source Sans Pro"/>
                <a:ea typeface="Source Sans Pro"/>
                <a:cs typeface="Source Sans Pro"/>
                <a:sym typeface="Source Sans Pro"/>
              </a:rPr>
              <a:t>This is the difference between predicted values by the line/hyperplane and actual values.</a:t>
            </a:r>
            <a:endParaRPr sz="1700">
              <a:latin typeface="Source Sans Pro"/>
              <a:ea typeface="Source Sans Pro"/>
              <a:cs typeface="Source Sans Pro"/>
              <a:sym typeface="Source Sans Pro"/>
            </a:endParaRPr>
          </a:p>
        </p:txBody>
      </p:sp>
      <p:sp>
        <p:nvSpPr>
          <p:cNvPr id="224" name="Google Shape;224;p46"/>
          <p:cNvSpPr txBox="1"/>
          <p:nvPr/>
        </p:nvSpPr>
        <p:spPr>
          <a:xfrm>
            <a:off x="951400" y="3696575"/>
            <a:ext cx="741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Goal:</a:t>
            </a:r>
            <a:endParaRPr sz="1700">
              <a:latin typeface="Source Sans Pro"/>
              <a:ea typeface="Source Sans Pro"/>
              <a:cs typeface="Source Sans Pro"/>
              <a:sym typeface="Source Sans Pro"/>
            </a:endParaRPr>
          </a:p>
          <a:p>
            <a:pPr indent="457200" lvl="0" marL="0" rtl="0" algn="l">
              <a:spcBef>
                <a:spcPts val="0"/>
              </a:spcBef>
              <a:spcAft>
                <a:spcPts val="0"/>
              </a:spcAft>
              <a:buNone/>
            </a:pPr>
            <a:r>
              <a:rPr lang="en" sz="1700">
                <a:latin typeface="Source Sans Pro"/>
                <a:ea typeface="Source Sans Pro"/>
                <a:cs typeface="Source Sans Pro"/>
                <a:sym typeface="Source Sans Pro"/>
              </a:rPr>
              <a:t>Find 𝚹 which minimizes the loss function</a:t>
            </a:r>
            <a:endParaRPr sz="17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0"/>
                                        <p:tgtEl>
                                          <p:spTgt spid="2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sp>
        <p:nvSpPr>
          <p:cNvPr id="230" name="Google Shape;23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2"/>
              </a:buClr>
              <a:buSzPts val="1600"/>
              <a:buAutoNum type="arabicPeriod"/>
            </a:pPr>
            <a:r>
              <a:rPr lang="en" sz="1600">
                <a:solidFill>
                  <a:schemeClr val="dk2"/>
                </a:solidFill>
                <a:highlight>
                  <a:srgbClr val="FFFFFF"/>
                </a:highlight>
              </a:rPr>
              <a:t>It is an optimization algorithm/technique</a:t>
            </a:r>
            <a:br>
              <a:rPr lang="en" sz="1600">
                <a:solidFill>
                  <a:schemeClr val="dk2"/>
                </a:solidFill>
                <a:highlight>
                  <a:srgbClr val="FFFFFF"/>
                </a:highlight>
              </a:rPr>
            </a:br>
            <a:r>
              <a:rPr lang="en" sz="1600">
                <a:solidFill>
                  <a:schemeClr val="dk2"/>
                </a:solidFill>
                <a:highlight>
                  <a:schemeClr val="lt1"/>
                </a:highlight>
              </a:rPr>
              <a:t>commonly used to train machine learning models.</a:t>
            </a:r>
            <a:br>
              <a:rPr lang="en" sz="1600">
                <a:solidFill>
                  <a:schemeClr val="dk2"/>
                </a:solidFill>
                <a:highlight>
                  <a:schemeClr val="lt1"/>
                </a:highlight>
              </a:rPr>
            </a:br>
            <a:endParaRPr sz="1600">
              <a:solidFill>
                <a:schemeClr val="dk2"/>
              </a:solidFill>
              <a:highlight>
                <a:srgbClr val="FFFFFF"/>
              </a:highlight>
            </a:endParaRPr>
          </a:p>
          <a:p>
            <a:pPr indent="-330200" lvl="0" marL="457200" rtl="0" algn="just">
              <a:spcBef>
                <a:spcPts val="0"/>
              </a:spcBef>
              <a:spcAft>
                <a:spcPts val="0"/>
              </a:spcAft>
              <a:buClr>
                <a:schemeClr val="dk2"/>
              </a:buClr>
              <a:buSzPts val="1600"/>
              <a:buAutoNum type="arabicPeriod"/>
            </a:pPr>
            <a:r>
              <a:rPr b="1" lang="en" sz="1600">
                <a:solidFill>
                  <a:schemeClr val="dk2"/>
                </a:solidFill>
                <a:highlight>
                  <a:srgbClr val="FFFFFF"/>
                </a:highlight>
              </a:rPr>
              <a:t>Key Idea:</a:t>
            </a:r>
            <a:r>
              <a:rPr lang="en" sz="1600">
                <a:solidFill>
                  <a:schemeClr val="dk2"/>
                </a:solidFill>
                <a:highlight>
                  <a:srgbClr val="FFFFFF"/>
                </a:highlight>
              </a:rPr>
              <a:t> Take the fastest route </a:t>
            </a:r>
            <a:r>
              <a:rPr lang="en" sz="1600">
                <a:solidFill>
                  <a:schemeClr val="dk2"/>
                </a:solidFill>
                <a:highlight>
                  <a:schemeClr val="lt1"/>
                </a:highlight>
              </a:rPr>
              <a:t>towards the minimum</a:t>
            </a:r>
            <a:br>
              <a:rPr lang="en" sz="1600">
                <a:solidFill>
                  <a:schemeClr val="dk2"/>
                </a:solidFill>
                <a:highlight>
                  <a:schemeClr val="lt1"/>
                </a:highlight>
              </a:rPr>
            </a:br>
            <a:r>
              <a:rPr lang="en" sz="1600">
                <a:solidFill>
                  <a:schemeClr val="dk2"/>
                </a:solidFill>
                <a:highlight>
                  <a:schemeClr val="lt1"/>
                </a:highlight>
              </a:rPr>
              <a:t>of the function from current point to converge fast.</a:t>
            </a:r>
            <a:br>
              <a:rPr lang="en" sz="1600">
                <a:solidFill>
                  <a:schemeClr val="dk2"/>
                </a:solidFill>
                <a:highlight>
                  <a:schemeClr val="lt1"/>
                </a:highlight>
              </a:rPr>
            </a:br>
            <a:endParaRPr sz="1600">
              <a:solidFill>
                <a:schemeClr val="dk2"/>
              </a:solidFill>
              <a:highlight>
                <a:schemeClr val="lt1"/>
              </a:highlight>
            </a:endParaRPr>
          </a:p>
          <a:p>
            <a:pPr indent="-330200" lvl="0" marL="457200" rtl="0" algn="just">
              <a:spcBef>
                <a:spcPts val="0"/>
              </a:spcBef>
              <a:spcAft>
                <a:spcPts val="0"/>
              </a:spcAft>
              <a:buClr>
                <a:schemeClr val="dk2"/>
              </a:buClr>
              <a:buSzPts val="1600"/>
              <a:buAutoNum type="arabicPeriod"/>
            </a:pPr>
            <a:r>
              <a:rPr lang="en" sz="1600">
                <a:solidFill>
                  <a:schemeClr val="dk2"/>
                </a:solidFill>
                <a:highlight>
                  <a:schemeClr val="lt1"/>
                </a:highlight>
              </a:rPr>
              <a:t>We take repeated steps in the opposite direction of the</a:t>
            </a:r>
            <a:br>
              <a:rPr lang="en" sz="1600">
                <a:solidFill>
                  <a:schemeClr val="dk2"/>
                </a:solidFill>
                <a:highlight>
                  <a:schemeClr val="lt1"/>
                </a:highlight>
              </a:rPr>
            </a:br>
            <a:r>
              <a:rPr lang="en" sz="1600">
                <a:solidFill>
                  <a:schemeClr val="dk2"/>
                </a:solidFill>
                <a:highlight>
                  <a:schemeClr val="lt1"/>
                </a:highlight>
              </a:rPr>
              <a:t>gradient of the function as that is the steepest descent </a:t>
            </a:r>
            <a:br>
              <a:rPr lang="en" sz="1600">
                <a:solidFill>
                  <a:schemeClr val="dk2"/>
                </a:solidFill>
                <a:highlight>
                  <a:schemeClr val="lt1"/>
                </a:highlight>
              </a:rPr>
            </a:br>
            <a:r>
              <a:rPr lang="en" sz="1600">
                <a:solidFill>
                  <a:schemeClr val="dk2"/>
                </a:solidFill>
                <a:highlight>
                  <a:schemeClr val="lt1"/>
                </a:highlight>
              </a:rPr>
              <a:t>possible</a:t>
            </a:r>
            <a:endParaRPr sz="1600"/>
          </a:p>
        </p:txBody>
      </p:sp>
      <p:pic>
        <p:nvPicPr>
          <p:cNvPr id="231" name="Google Shape;231;p47"/>
          <p:cNvPicPr preferRelativeResize="0"/>
          <p:nvPr/>
        </p:nvPicPr>
        <p:blipFill>
          <a:blip r:embed="rId3">
            <a:alphaModFix/>
          </a:blip>
          <a:stretch>
            <a:fillRect/>
          </a:stretch>
        </p:blipFill>
        <p:spPr>
          <a:xfrm>
            <a:off x="5476750" y="1152475"/>
            <a:ext cx="3897535" cy="329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8"/>
          <p:cNvPicPr preferRelativeResize="0"/>
          <p:nvPr/>
        </p:nvPicPr>
        <p:blipFill>
          <a:blip r:embed="rId3">
            <a:alphaModFix/>
          </a:blip>
          <a:stretch>
            <a:fillRect/>
          </a:stretch>
        </p:blipFill>
        <p:spPr>
          <a:xfrm>
            <a:off x="2649575" y="1130800"/>
            <a:ext cx="3741375" cy="3741375"/>
          </a:xfrm>
          <a:prstGeom prst="rect">
            <a:avLst/>
          </a:prstGeom>
          <a:noFill/>
          <a:ln>
            <a:noFill/>
          </a:ln>
        </p:spPr>
      </p:pic>
      <p:sp>
        <p:nvSpPr>
          <p:cNvPr id="237" name="Google Shape;237;p48"/>
          <p:cNvSpPr txBox="1"/>
          <p:nvPr>
            <p:ph type="title"/>
          </p:nvPr>
        </p:nvSpPr>
        <p:spPr>
          <a:xfrm>
            <a:off x="311700" y="2208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Audience be like: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 this clear! What do we do in Gradient Descent??</a:t>
            </a:r>
            <a:endParaRPr/>
          </a:p>
        </p:txBody>
      </p:sp>
      <p:sp>
        <p:nvSpPr>
          <p:cNvPr id="243" name="Google Shape;243;p49"/>
          <p:cNvSpPr txBox="1"/>
          <p:nvPr>
            <p:ph idx="1" type="body"/>
          </p:nvPr>
        </p:nvSpPr>
        <p:spPr>
          <a:xfrm>
            <a:off x="311700" y="1624350"/>
            <a:ext cx="8520600" cy="2728800"/>
          </a:xfrm>
          <a:prstGeom prst="rect">
            <a:avLst/>
          </a:prstGeom>
        </p:spPr>
        <p:txBody>
          <a:bodyPr anchorCtr="0" anchor="t" bIns="91425" lIns="91425" spcFirstLastPara="1" rIns="91425" wrap="square" tIns="91425">
            <a:normAutofit/>
          </a:bodyPr>
          <a:lstStyle/>
          <a:p>
            <a:pPr indent="-330200" lvl="0" marL="749300" rtl="0" algn="l">
              <a:lnSpc>
                <a:spcPct val="190909"/>
              </a:lnSpc>
              <a:spcBef>
                <a:spcPts val="3200"/>
              </a:spcBef>
              <a:spcAft>
                <a:spcPts val="0"/>
              </a:spcAft>
              <a:buClr>
                <a:schemeClr val="dk2"/>
              </a:buClr>
              <a:buSzPts val="1600"/>
              <a:buAutoNum type="arabicPeriod"/>
            </a:pPr>
            <a:r>
              <a:rPr lang="en" sz="1600">
                <a:solidFill>
                  <a:schemeClr val="dk2"/>
                </a:solidFill>
                <a:highlight>
                  <a:srgbClr val="FFFFFF"/>
                </a:highlight>
              </a:rPr>
              <a:t>Initialize </a:t>
            </a:r>
            <a:r>
              <a:rPr lang="en" sz="1600">
                <a:solidFill>
                  <a:schemeClr val="dk2"/>
                </a:solidFill>
              </a:rPr>
              <a:t>𝚹 to any value.</a:t>
            </a:r>
            <a:endParaRPr sz="1600">
              <a:solidFill>
                <a:schemeClr val="dk2"/>
              </a:solidFill>
            </a:endParaRPr>
          </a:p>
          <a:p>
            <a:pPr indent="-330200" lvl="0" marL="749300" rtl="0" algn="l">
              <a:lnSpc>
                <a:spcPct val="190909"/>
              </a:lnSpc>
              <a:spcBef>
                <a:spcPts val="0"/>
              </a:spcBef>
              <a:spcAft>
                <a:spcPts val="0"/>
              </a:spcAft>
              <a:buClr>
                <a:schemeClr val="dk2"/>
              </a:buClr>
              <a:buSzPts val="1600"/>
              <a:buAutoNum type="arabicPeriod"/>
            </a:pPr>
            <a:r>
              <a:rPr lang="en" sz="1600">
                <a:solidFill>
                  <a:schemeClr val="dk2"/>
                </a:solidFill>
              </a:rPr>
              <a:t>Compute the loss function at that value of 𝚹.</a:t>
            </a:r>
            <a:endParaRPr sz="1600">
              <a:solidFill>
                <a:schemeClr val="dk2"/>
              </a:solidFill>
            </a:endParaRPr>
          </a:p>
          <a:p>
            <a:pPr indent="-330200" lvl="0" marL="749300" rtl="0" algn="l">
              <a:lnSpc>
                <a:spcPct val="190909"/>
              </a:lnSpc>
              <a:spcBef>
                <a:spcPts val="0"/>
              </a:spcBef>
              <a:spcAft>
                <a:spcPts val="0"/>
              </a:spcAft>
              <a:buClr>
                <a:schemeClr val="dk2"/>
              </a:buClr>
              <a:buSzPts val="1600"/>
              <a:buAutoNum type="arabicPeriod"/>
            </a:pPr>
            <a:r>
              <a:rPr lang="en" sz="1600">
                <a:solidFill>
                  <a:schemeClr val="dk2"/>
                </a:solidFill>
                <a:highlight>
                  <a:srgbClr val="FFFFFF"/>
                </a:highlight>
              </a:rPr>
              <a:t>Update </a:t>
            </a:r>
            <a:r>
              <a:rPr lang="en" sz="1600">
                <a:solidFill>
                  <a:schemeClr val="dk2"/>
                </a:solidFill>
              </a:rPr>
              <a:t>𝚹 until the loss function reaches very close to its minimum.</a:t>
            </a:r>
            <a:endParaRPr sz="1600">
              <a:solidFill>
                <a:schemeClr val="dk2"/>
              </a:solidFill>
              <a:highlight>
                <a:srgbClr val="FFFFFF"/>
              </a:highlight>
            </a:endParaRPr>
          </a:p>
          <a:p>
            <a:pPr indent="0" lvl="0" marL="0" rtl="0" algn="l">
              <a:lnSpc>
                <a:spcPct val="190909"/>
              </a:lnSpc>
              <a:spcBef>
                <a:spcPts val="3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update 𝚹 ??? </a:t>
            </a:r>
            <a:endParaRPr/>
          </a:p>
        </p:txBody>
      </p:sp>
      <p:pic>
        <p:nvPicPr>
          <p:cNvPr id="249" name="Google Shape;249;p50"/>
          <p:cNvPicPr preferRelativeResize="0"/>
          <p:nvPr/>
        </p:nvPicPr>
        <p:blipFill>
          <a:blip r:embed="rId3">
            <a:alphaModFix/>
          </a:blip>
          <a:stretch>
            <a:fillRect/>
          </a:stretch>
        </p:blipFill>
        <p:spPr>
          <a:xfrm>
            <a:off x="3237288" y="3408000"/>
            <a:ext cx="2669425" cy="773525"/>
          </a:xfrm>
          <a:prstGeom prst="rect">
            <a:avLst/>
          </a:prstGeom>
          <a:noFill/>
          <a:ln>
            <a:noFill/>
          </a:ln>
        </p:spPr>
      </p:pic>
      <p:cxnSp>
        <p:nvCxnSpPr>
          <p:cNvPr id="250" name="Google Shape;250;p50"/>
          <p:cNvCxnSpPr/>
          <p:nvPr/>
        </p:nvCxnSpPr>
        <p:spPr>
          <a:xfrm rot="10800000">
            <a:off x="4373750" y="2226725"/>
            <a:ext cx="9900" cy="4854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50"/>
          <p:cNvSpPr/>
          <p:nvPr/>
        </p:nvSpPr>
        <p:spPr>
          <a:xfrm>
            <a:off x="4479525" y="1692925"/>
            <a:ext cx="1116300" cy="77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50"/>
          <p:cNvCxnSpPr/>
          <p:nvPr/>
        </p:nvCxnSpPr>
        <p:spPr>
          <a:xfrm rot="10800000">
            <a:off x="3224150" y="2712125"/>
            <a:ext cx="11595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50"/>
          <p:cNvSpPr txBox="1"/>
          <p:nvPr/>
        </p:nvSpPr>
        <p:spPr>
          <a:xfrm>
            <a:off x="1509750" y="2466325"/>
            <a:ext cx="181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α decides the length of the steps. It is called </a:t>
            </a:r>
            <a:r>
              <a:rPr b="1" lang="en">
                <a:latin typeface="Source Sans Pro"/>
                <a:ea typeface="Source Sans Pro"/>
                <a:cs typeface="Source Sans Pro"/>
                <a:sym typeface="Source Sans Pro"/>
              </a:rPr>
              <a:t>learning rate.</a:t>
            </a:r>
            <a:endParaRPr b="1">
              <a:latin typeface="Source Sans Pro"/>
              <a:ea typeface="Source Sans Pro"/>
              <a:cs typeface="Source Sans Pro"/>
              <a:sym typeface="Source Sans Pro"/>
            </a:endParaRPr>
          </a:p>
        </p:txBody>
      </p:sp>
      <p:pic>
        <p:nvPicPr>
          <p:cNvPr descr="{&quot;mathml&quot;:&quot;&lt;math style=\&quot;font-family:stix;font-size:16px;\&quot; xmlns=\&quot;http://www.w3.org/1998/Math/MathML\&quot;&gt;&lt;mstyle mathsize=\&quot;16px\&quot;&gt;&lt;msub&gt;&lt;mi&gt;&amp;#x3B8;&lt;/mi&gt;&lt;mi&gt;j&lt;/mi&gt;&lt;/msub&gt;&lt;mo&gt;:&lt;/mo&gt;&lt;mo&gt;=&lt;/mo&gt;&lt;msub&gt;&lt;mi&gt;&amp;#x3B8;&lt;/mi&gt;&lt;mi&gt;j&lt;/mi&gt;&lt;/msub&gt;&lt;mo&gt;+&lt;/mo&gt;&lt;mi&gt;&amp;#x3B1;&lt;/mi&gt;&lt;mfenced&gt;&lt;mrow&gt;&lt;mo&gt;-&lt;/mo&gt;&lt;mfrac&gt;&lt;mo&gt;&amp;#x2202;&lt;/mo&gt;&lt;mrow&gt;&lt;mo&gt;&amp;#x2202;&lt;/mo&gt;&lt;msub&gt;&lt;mi&gt;&amp;#x3B8;&lt;/mi&gt;&lt;mi&gt;j&lt;/mi&gt;&lt;/msub&gt;&lt;/mrow&gt;&lt;/mfrac&gt;&lt;mi&gt;J&lt;/mi&gt;&lt;mfenced&gt;&lt;mi&gt;&amp;#x3B8;&lt;/mi&gt;&lt;/mfenced&gt;&lt;/mrow&gt;&lt;/mfenced&gt;&lt;/mstyle&gt;&lt;/math&gt;&quot;,&quot;truncated&quot;:false}" id="254" name="Google Shape;254;p50" title="theta subscript j colon equals theta subscript j plus alpha open parentheses negative fraction numerator partial differential over denominator partial differential theta subscript j end fraction J open parentheses theta close parentheses close parentheses"/>
          <p:cNvPicPr preferRelativeResize="0"/>
          <p:nvPr/>
        </p:nvPicPr>
        <p:blipFill>
          <a:blip r:embed="rId4">
            <a:alphaModFix/>
          </a:blip>
          <a:stretch>
            <a:fillRect/>
          </a:stretch>
        </p:blipFill>
        <p:spPr>
          <a:xfrm>
            <a:off x="3480816" y="1765681"/>
            <a:ext cx="2182368" cy="627888"/>
          </a:xfrm>
          <a:prstGeom prst="rect">
            <a:avLst/>
          </a:prstGeom>
          <a:noFill/>
          <a:ln>
            <a:noFill/>
          </a:ln>
        </p:spPr>
      </p:pic>
      <p:cxnSp>
        <p:nvCxnSpPr>
          <p:cNvPr id="255" name="Google Shape;255;p50"/>
          <p:cNvCxnSpPr/>
          <p:nvPr/>
        </p:nvCxnSpPr>
        <p:spPr>
          <a:xfrm rot="10800000">
            <a:off x="4873025" y="2466325"/>
            <a:ext cx="9900" cy="4854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50"/>
          <p:cNvCxnSpPr/>
          <p:nvPr/>
        </p:nvCxnSpPr>
        <p:spPr>
          <a:xfrm rot="10800000">
            <a:off x="4882925" y="2951725"/>
            <a:ext cx="1159500" cy="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50"/>
          <p:cNvSpPr txBox="1"/>
          <p:nvPr/>
        </p:nvSpPr>
        <p:spPr>
          <a:xfrm>
            <a:off x="5995800" y="2708750"/>
            <a:ext cx="293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This determines the direction of the step.</a:t>
            </a:r>
            <a:endParaRPr>
              <a:latin typeface="Source Sans Pro"/>
              <a:ea typeface="Source Sans Pro"/>
              <a:cs typeface="Source Sans Pro"/>
              <a:sym typeface="Source Sans Pro"/>
            </a:endParaRPr>
          </a:p>
        </p:txBody>
      </p:sp>
      <p:sp>
        <p:nvSpPr>
          <p:cNvPr id="258" name="Google Shape;258;p50"/>
          <p:cNvSpPr/>
          <p:nvPr/>
        </p:nvSpPr>
        <p:spPr>
          <a:xfrm>
            <a:off x="4234950" y="1974825"/>
            <a:ext cx="188400" cy="18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0"/>
          <p:cNvSpPr txBox="1"/>
          <p:nvPr/>
        </p:nvSpPr>
        <p:spPr>
          <a:xfrm>
            <a:off x="535175" y="1313875"/>
            <a:ext cx="5847300" cy="415500"/>
          </a:xfrm>
          <a:prstGeom prst="rect">
            <a:avLst/>
          </a:prstGeom>
          <a:noFill/>
          <a:ln>
            <a:noFill/>
          </a:ln>
        </p:spPr>
        <p:txBody>
          <a:bodyPr anchorCtr="0" anchor="t" bIns="91425" lIns="91425" spcFirstLastPara="1" rIns="91425" wrap="square" tIns="91425">
            <a:spAutoFit/>
          </a:bodyPr>
          <a:lstStyle/>
          <a:p>
            <a:pPr indent="0" lvl="0" marL="0" rtl="0" algn="l">
              <a:lnSpc>
                <a:spcPct val="190909"/>
              </a:lnSpc>
              <a:spcBef>
                <a:spcPts val="3200"/>
              </a:spcBef>
              <a:spcAft>
                <a:spcPts val="0"/>
              </a:spcAft>
              <a:buNone/>
            </a:pPr>
            <a:r>
              <a:rPr lang="en" sz="1500">
                <a:solidFill>
                  <a:schemeClr val="dk2"/>
                </a:solidFill>
                <a:highlight>
                  <a:schemeClr val="lt1"/>
                </a:highlight>
                <a:latin typeface="Source Sans Pro"/>
                <a:ea typeface="Source Sans Pro"/>
                <a:cs typeface="Source Sans Pro"/>
                <a:sym typeface="Source Sans Pro"/>
              </a:rPr>
              <a:t>To update </a:t>
            </a:r>
            <a:r>
              <a:rPr lang="en" sz="1500">
                <a:solidFill>
                  <a:schemeClr val="dk2"/>
                </a:solidFill>
                <a:latin typeface="Source Sans Pro"/>
                <a:ea typeface="Source Sans Pro"/>
                <a:cs typeface="Source Sans Pro"/>
                <a:sym typeface="Source Sans Pro"/>
              </a:rPr>
              <a:t>𝚹, </a:t>
            </a:r>
            <a:r>
              <a:rPr lang="en" sz="1500">
                <a:solidFill>
                  <a:schemeClr val="dk2"/>
                </a:solidFill>
                <a:highlight>
                  <a:schemeClr val="lt1"/>
                </a:highlight>
                <a:latin typeface="Source Sans Pro"/>
                <a:ea typeface="Source Sans Pro"/>
                <a:cs typeface="Source Sans Pro"/>
                <a:sym typeface="Source Sans Pro"/>
              </a:rPr>
              <a:t>move in the opposite direction of the slope.</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about the Learning Rate - ⍺</a:t>
            </a:r>
            <a:endParaRPr/>
          </a:p>
        </p:txBody>
      </p:sp>
      <p:sp>
        <p:nvSpPr>
          <p:cNvPr id="265" name="Google Shape;26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AutoNum type="arabicPeriod"/>
            </a:pPr>
            <a:r>
              <a:rPr lang="en" sz="1600">
                <a:solidFill>
                  <a:schemeClr val="dk2"/>
                </a:solidFill>
              </a:rPr>
              <a:t>Parameter you have to choose on your own.</a:t>
            </a:r>
            <a:endParaRPr sz="1600">
              <a:solidFill>
                <a:schemeClr val="dk2"/>
              </a:solidFill>
            </a:endParaRPr>
          </a:p>
          <a:p>
            <a:pPr indent="-330200" lvl="0" marL="457200" rtl="0" algn="l">
              <a:spcBef>
                <a:spcPts val="0"/>
              </a:spcBef>
              <a:spcAft>
                <a:spcPts val="0"/>
              </a:spcAft>
              <a:buClr>
                <a:schemeClr val="dk2"/>
              </a:buClr>
              <a:buSzPts val="1600"/>
              <a:buFont typeface="Raleway Medium"/>
              <a:buAutoNum type="arabicPeriod"/>
            </a:pPr>
            <a:r>
              <a:rPr lang="en" sz="1600">
                <a:solidFill>
                  <a:schemeClr val="dk2"/>
                </a:solidFill>
              </a:rPr>
              <a:t>Parameter tuning: Process of choosing optimal ⍺, which will:</a:t>
            </a:r>
            <a:endParaRPr sz="1600">
              <a:solidFill>
                <a:schemeClr val="dk2"/>
              </a:solidFill>
            </a:endParaRPr>
          </a:p>
          <a:p>
            <a:pPr indent="-330200" lvl="1" marL="914400" rtl="0" algn="l">
              <a:spcBef>
                <a:spcPts val="0"/>
              </a:spcBef>
              <a:spcAft>
                <a:spcPts val="0"/>
              </a:spcAft>
              <a:buClr>
                <a:schemeClr val="dk2"/>
              </a:buClr>
              <a:buSzPts val="1600"/>
              <a:buAutoNum type="alphaLcPeriod"/>
            </a:pPr>
            <a:r>
              <a:rPr lang="en" sz="1600">
                <a:solidFill>
                  <a:schemeClr val="dk2"/>
                </a:solidFill>
              </a:rPr>
              <a:t>Reduce computing time</a:t>
            </a:r>
            <a:endParaRPr sz="1600">
              <a:solidFill>
                <a:schemeClr val="dk2"/>
              </a:solidFill>
            </a:endParaRPr>
          </a:p>
          <a:p>
            <a:pPr indent="-330200" lvl="1" marL="914400" rtl="0" algn="l">
              <a:spcBef>
                <a:spcPts val="0"/>
              </a:spcBef>
              <a:spcAft>
                <a:spcPts val="0"/>
              </a:spcAft>
              <a:buClr>
                <a:schemeClr val="dk2"/>
              </a:buClr>
              <a:buSzPts val="1600"/>
              <a:buAutoNum type="alphaLcPeriod"/>
            </a:pPr>
            <a:r>
              <a:rPr lang="en" sz="1600">
                <a:solidFill>
                  <a:schemeClr val="dk2"/>
                </a:solidFill>
              </a:rPr>
              <a:t>Increase accuracy of model</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2"/>
          <p:cNvPicPr preferRelativeResize="0"/>
          <p:nvPr/>
        </p:nvPicPr>
        <p:blipFill>
          <a:blip r:embed="rId3">
            <a:alphaModFix/>
          </a:blip>
          <a:stretch>
            <a:fillRect/>
          </a:stretch>
        </p:blipFill>
        <p:spPr>
          <a:xfrm>
            <a:off x="574800" y="1177038"/>
            <a:ext cx="8322399" cy="3205725"/>
          </a:xfrm>
          <a:prstGeom prst="rect">
            <a:avLst/>
          </a:prstGeom>
          <a:noFill/>
          <a:ln>
            <a:noFill/>
          </a:ln>
        </p:spPr>
      </p:pic>
      <p:sp>
        <p:nvSpPr>
          <p:cNvPr id="271" name="Google Shape;271;p52"/>
          <p:cNvSpPr txBox="1"/>
          <p:nvPr>
            <p:ph type="title"/>
          </p:nvPr>
        </p:nvSpPr>
        <p:spPr>
          <a:xfrm>
            <a:off x="311700" y="3152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the value of </a:t>
            </a:r>
            <a:r>
              <a:rPr lang="en"/>
              <a:t>⍺ matter?</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3"/>
          <p:cNvPicPr preferRelativeResize="0"/>
          <p:nvPr/>
        </p:nvPicPr>
        <p:blipFill>
          <a:blip r:embed="rId3">
            <a:alphaModFix/>
          </a:blip>
          <a:stretch>
            <a:fillRect/>
          </a:stretch>
        </p:blipFill>
        <p:spPr>
          <a:xfrm>
            <a:off x="1897988" y="176950"/>
            <a:ext cx="5348026" cy="467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54"/>
          <p:cNvPicPr preferRelativeResize="0"/>
          <p:nvPr/>
        </p:nvPicPr>
        <p:blipFill>
          <a:blip r:embed="rId3">
            <a:alphaModFix/>
          </a:blip>
          <a:stretch>
            <a:fillRect/>
          </a:stretch>
        </p:blipFill>
        <p:spPr>
          <a:xfrm>
            <a:off x="424475" y="1196500"/>
            <a:ext cx="6524625" cy="3438525"/>
          </a:xfrm>
          <a:prstGeom prst="rect">
            <a:avLst/>
          </a:prstGeom>
          <a:noFill/>
          <a:ln>
            <a:noFill/>
          </a:ln>
        </p:spPr>
      </p:pic>
      <p:sp>
        <p:nvSpPr>
          <p:cNvPr id="282" name="Google Shape;282;p54"/>
          <p:cNvSpPr txBox="1"/>
          <p:nvPr/>
        </p:nvSpPr>
        <p:spPr>
          <a:xfrm>
            <a:off x="6872625" y="2126525"/>
            <a:ext cx="18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Chain Rule :3)</a:t>
            </a:r>
            <a:endParaRPr/>
          </a:p>
        </p:txBody>
      </p:sp>
      <p:sp>
        <p:nvSpPr>
          <p:cNvPr id="283" name="Google Shape;283;p54"/>
          <p:cNvSpPr txBox="1"/>
          <p:nvPr/>
        </p:nvSpPr>
        <p:spPr>
          <a:xfrm>
            <a:off x="421300" y="298425"/>
            <a:ext cx="76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Let’s get into the Math!</a:t>
            </a:r>
            <a:endParaRPr b="1" sz="2700">
              <a:latin typeface="Raleway"/>
              <a:ea typeface="Raleway"/>
              <a:cs typeface="Raleway"/>
              <a:sym typeface="Raleway"/>
            </a:endParaRPr>
          </a:p>
        </p:txBody>
      </p:sp>
      <p:sp>
        <p:nvSpPr>
          <p:cNvPr id="284" name="Google Shape;284;p54"/>
          <p:cNvSpPr txBox="1"/>
          <p:nvPr/>
        </p:nvSpPr>
        <p:spPr>
          <a:xfrm>
            <a:off x="7160400" y="4745500"/>
            <a:ext cx="198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Courtesy</a:t>
            </a:r>
            <a:r>
              <a:rPr lang="en" sz="1000"/>
              <a:t>: CS229 lecture notes</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5"/>
          <p:cNvPicPr preferRelativeResize="0"/>
          <p:nvPr/>
        </p:nvPicPr>
        <p:blipFill>
          <a:blip r:embed="rId3">
            <a:alphaModFix/>
          </a:blip>
          <a:stretch>
            <a:fillRect/>
          </a:stretch>
        </p:blipFill>
        <p:spPr>
          <a:xfrm>
            <a:off x="2547938" y="981438"/>
            <a:ext cx="4048125" cy="600075"/>
          </a:xfrm>
          <a:prstGeom prst="rect">
            <a:avLst/>
          </a:prstGeom>
          <a:noFill/>
          <a:ln>
            <a:noFill/>
          </a:ln>
        </p:spPr>
      </p:pic>
      <p:pic>
        <p:nvPicPr>
          <p:cNvPr id="290" name="Google Shape;290;p55"/>
          <p:cNvPicPr preferRelativeResize="0"/>
          <p:nvPr/>
        </p:nvPicPr>
        <p:blipFill>
          <a:blip r:embed="rId4">
            <a:alphaModFix/>
          </a:blip>
          <a:stretch>
            <a:fillRect/>
          </a:stretch>
        </p:blipFill>
        <p:spPr>
          <a:xfrm>
            <a:off x="781263" y="2804763"/>
            <a:ext cx="7353300" cy="1800225"/>
          </a:xfrm>
          <a:prstGeom prst="rect">
            <a:avLst/>
          </a:prstGeom>
          <a:noFill/>
          <a:ln>
            <a:noFill/>
          </a:ln>
        </p:spPr>
      </p:pic>
      <p:sp>
        <p:nvSpPr>
          <p:cNvPr id="291" name="Google Shape;291;p55"/>
          <p:cNvSpPr txBox="1"/>
          <p:nvPr/>
        </p:nvSpPr>
        <p:spPr>
          <a:xfrm>
            <a:off x="641800" y="465200"/>
            <a:ext cx="689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So, now we can u</a:t>
            </a:r>
            <a:r>
              <a:rPr lang="en" sz="1600">
                <a:latin typeface="Source Sans Pro"/>
                <a:ea typeface="Source Sans Pro"/>
                <a:cs typeface="Source Sans Pro"/>
                <a:sym typeface="Source Sans Pro"/>
              </a:rPr>
              <a:t>pdate the parameters as:</a:t>
            </a:r>
            <a:endParaRPr sz="1600">
              <a:latin typeface="Source Sans Pro"/>
              <a:ea typeface="Source Sans Pro"/>
              <a:cs typeface="Source Sans Pro"/>
              <a:sym typeface="Source Sans Pro"/>
            </a:endParaRPr>
          </a:p>
        </p:txBody>
      </p:sp>
      <p:sp>
        <p:nvSpPr>
          <p:cNvPr id="292" name="Google Shape;292;p55"/>
          <p:cNvSpPr txBox="1"/>
          <p:nvPr/>
        </p:nvSpPr>
        <p:spPr>
          <a:xfrm>
            <a:off x="825075" y="2273300"/>
            <a:ext cx="699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We get this as the Final Algorithm:</a:t>
            </a:r>
            <a:endParaRPr sz="1600">
              <a:latin typeface="Source Sans Pro"/>
              <a:ea typeface="Source Sans Pro"/>
              <a:cs typeface="Source Sans Pro"/>
              <a:sym typeface="Source Sans Pro"/>
            </a:endParaRPr>
          </a:p>
        </p:txBody>
      </p:sp>
      <p:sp>
        <p:nvSpPr>
          <p:cNvPr id="293" name="Google Shape;293;p55"/>
          <p:cNvSpPr txBox="1"/>
          <p:nvPr/>
        </p:nvSpPr>
        <p:spPr>
          <a:xfrm>
            <a:off x="7160400" y="4745500"/>
            <a:ext cx="198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Courtesy: CS229 lecture notes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8"/>
          <p:cNvSpPr txBox="1"/>
          <p:nvPr>
            <p:ph type="title"/>
          </p:nvPr>
        </p:nvSpPr>
        <p:spPr>
          <a:xfrm>
            <a:off x="309800" y="163350"/>
            <a:ext cx="536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Let’s start with an example…</a:t>
            </a:r>
            <a:endParaRPr b="1">
              <a:latin typeface="Raleway"/>
              <a:ea typeface="Raleway"/>
              <a:cs typeface="Raleway"/>
              <a:sym typeface="Raleway"/>
            </a:endParaRPr>
          </a:p>
        </p:txBody>
      </p:sp>
      <p:pic>
        <p:nvPicPr>
          <p:cNvPr id="160" name="Google Shape;160;p38"/>
          <p:cNvPicPr preferRelativeResize="0"/>
          <p:nvPr/>
        </p:nvPicPr>
        <p:blipFill>
          <a:blip r:embed="rId3">
            <a:alphaModFix/>
          </a:blip>
          <a:stretch>
            <a:fillRect/>
          </a:stretch>
        </p:blipFill>
        <p:spPr>
          <a:xfrm>
            <a:off x="2841374" y="903224"/>
            <a:ext cx="6096525" cy="3762050"/>
          </a:xfrm>
          <a:prstGeom prst="rect">
            <a:avLst/>
          </a:prstGeom>
          <a:noFill/>
          <a:ln>
            <a:noFill/>
          </a:ln>
        </p:spPr>
      </p:pic>
      <p:sp>
        <p:nvSpPr>
          <p:cNvPr id="161" name="Google Shape;161;p38"/>
          <p:cNvSpPr txBox="1"/>
          <p:nvPr/>
        </p:nvSpPr>
        <p:spPr>
          <a:xfrm>
            <a:off x="356775" y="1466750"/>
            <a:ext cx="2249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Given:</a:t>
            </a:r>
            <a:r>
              <a:rPr lang="en" sz="1600">
                <a:latin typeface="Source Sans Pro"/>
                <a:ea typeface="Source Sans Pro"/>
                <a:cs typeface="Source Sans Pro"/>
                <a:sym typeface="Source Sans Pro"/>
              </a:rPr>
              <a:t> Data of salary of some persons </a:t>
            </a:r>
            <a:r>
              <a:rPr lang="en" sz="1600">
                <a:latin typeface="Source Sans Pro"/>
                <a:ea typeface="Source Sans Pro"/>
                <a:cs typeface="Source Sans Pro"/>
                <a:sym typeface="Source Sans Pro"/>
              </a:rPr>
              <a:t>with their years of experience</a:t>
            </a:r>
            <a:endParaRPr sz="1600">
              <a:latin typeface="Source Sans Pro"/>
              <a:ea typeface="Source Sans Pro"/>
              <a:cs typeface="Source Sans Pro"/>
              <a:sym typeface="Source Sans Pro"/>
            </a:endParaRPr>
          </a:p>
        </p:txBody>
      </p:sp>
      <p:sp>
        <p:nvSpPr>
          <p:cNvPr id="162" name="Google Shape;162;p38"/>
          <p:cNvSpPr/>
          <p:nvPr/>
        </p:nvSpPr>
        <p:spPr>
          <a:xfrm>
            <a:off x="6877825" y="4013750"/>
            <a:ext cx="168600" cy="16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8"/>
          <p:cNvSpPr txBox="1"/>
          <p:nvPr/>
        </p:nvSpPr>
        <p:spPr>
          <a:xfrm>
            <a:off x="356775" y="2628125"/>
            <a:ext cx="215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ource Sans Pro"/>
                <a:ea typeface="Source Sans Pro"/>
                <a:cs typeface="Source Sans Pro"/>
                <a:sym typeface="Source Sans Pro"/>
              </a:rPr>
              <a:t>Goal:</a:t>
            </a:r>
            <a:r>
              <a:rPr lang="en" sz="1600">
                <a:latin typeface="Source Sans Pro"/>
                <a:ea typeface="Source Sans Pro"/>
                <a:cs typeface="Source Sans Pro"/>
                <a:sym typeface="Source Sans Pro"/>
              </a:rPr>
              <a:t> Predict the salary of a person with 8 years of experience.</a:t>
            </a:r>
            <a:endParaRPr sz="16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to the example…</a:t>
            </a:r>
            <a:endParaRPr/>
          </a:p>
        </p:txBody>
      </p:sp>
      <p:pic>
        <p:nvPicPr>
          <p:cNvPr id="299" name="Google Shape;299;p56"/>
          <p:cNvPicPr preferRelativeResize="0"/>
          <p:nvPr/>
        </p:nvPicPr>
        <p:blipFill>
          <a:blip r:embed="rId3">
            <a:alphaModFix/>
          </a:blip>
          <a:stretch>
            <a:fillRect/>
          </a:stretch>
        </p:blipFill>
        <p:spPr>
          <a:xfrm>
            <a:off x="81975" y="1442025"/>
            <a:ext cx="4070475" cy="2968125"/>
          </a:xfrm>
          <a:prstGeom prst="rect">
            <a:avLst/>
          </a:prstGeom>
          <a:noFill/>
          <a:ln>
            <a:noFill/>
          </a:ln>
        </p:spPr>
      </p:pic>
      <p:sp>
        <p:nvSpPr>
          <p:cNvPr id="300" name="Google Shape;300;p56"/>
          <p:cNvSpPr/>
          <p:nvPr/>
        </p:nvSpPr>
        <p:spPr>
          <a:xfrm>
            <a:off x="4243250" y="2571750"/>
            <a:ext cx="475800" cy="29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56"/>
          <p:cNvPicPr preferRelativeResize="0"/>
          <p:nvPr/>
        </p:nvPicPr>
        <p:blipFill>
          <a:blip r:embed="rId4">
            <a:alphaModFix/>
          </a:blip>
          <a:stretch>
            <a:fillRect/>
          </a:stretch>
        </p:blipFill>
        <p:spPr>
          <a:xfrm>
            <a:off x="4851625" y="1442025"/>
            <a:ext cx="4236226" cy="2908650"/>
          </a:xfrm>
          <a:prstGeom prst="rect">
            <a:avLst/>
          </a:prstGeom>
          <a:noFill/>
          <a:ln>
            <a:noFill/>
          </a:ln>
        </p:spPr>
      </p:pic>
      <p:cxnSp>
        <p:nvCxnSpPr>
          <p:cNvPr id="302" name="Google Shape;302;p56"/>
          <p:cNvCxnSpPr/>
          <p:nvPr/>
        </p:nvCxnSpPr>
        <p:spPr>
          <a:xfrm flipH="1" rot="10800000">
            <a:off x="7958050" y="1338025"/>
            <a:ext cx="9900" cy="9612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56"/>
          <p:cNvSpPr txBox="1"/>
          <p:nvPr/>
        </p:nvSpPr>
        <p:spPr>
          <a:xfrm>
            <a:off x="7522000" y="937825"/>
            <a:ext cx="94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(8.0,93.9)</a:t>
            </a:r>
            <a:endParaRPr>
              <a:solidFill>
                <a:schemeClr val="dk2"/>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7"/>
          <p:cNvSpPr txBox="1"/>
          <p:nvPr/>
        </p:nvSpPr>
        <p:spPr>
          <a:xfrm>
            <a:off x="342325" y="956325"/>
            <a:ext cx="77943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We update the parameters after looking at every example in the entire training set on every step. This method is called batch gradient descent</a:t>
            </a:r>
            <a:endParaRPr sz="1600">
              <a:latin typeface="Source Sans Pro"/>
              <a:ea typeface="Source Sans Pro"/>
              <a:cs typeface="Source Sans Pro"/>
              <a:sym typeface="Source Sans Pro"/>
            </a:endParaRPr>
          </a:p>
        </p:txBody>
      </p:sp>
      <p:pic>
        <p:nvPicPr>
          <p:cNvPr id="309" name="Google Shape;309;p57"/>
          <p:cNvPicPr preferRelativeResize="0"/>
          <p:nvPr/>
        </p:nvPicPr>
        <p:blipFill>
          <a:blip r:embed="rId3">
            <a:alphaModFix/>
          </a:blip>
          <a:stretch>
            <a:fillRect/>
          </a:stretch>
        </p:blipFill>
        <p:spPr>
          <a:xfrm>
            <a:off x="3616963" y="1858625"/>
            <a:ext cx="1587325" cy="1587325"/>
          </a:xfrm>
          <a:prstGeom prst="rect">
            <a:avLst/>
          </a:prstGeom>
          <a:noFill/>
          <a:ln>
            <a:noFill/>
          </a:ln>
        </p:spPr>
      </p:pic>
      <p:sp>
        <p:nvSpPr>
          <p:cNvPr id="310" name="Google Shape;310;p57"/>
          <p:cNvSpPr txBox="1"/>
          <p:nvPr/>
        </p:nvSpPr>
        <p:spPr>
          <a:xfrm>
            <a:off x="342325" y="3671150"/>
            <a:ext cx="8136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Even though gradient descent can be susceptible to local minima in general, the optimization problem we have posed here for linear regression has only one global, and no other local, optima; thus gradient descent always converges (assuming the learning rate α is not too large) to the global minimum.</a:t>
            </a:r>
            <a:endParaRPr sz="1600">
              <a:latin typeface="Source Sans Pro"/>
              <a:ea typeface="Source Sans Pro"/>
              <a:cs typeface="Source Sans Pro"/>
              <a:sym typeface="Source Sans Pro"/>
            </a:endParaRPr>
          </a:p>
        </p:txBody>
      </p:sp>
      <p:sp>
        <p:nvSpPr>
          <p:cNvPr id="311" name="Google Shape;311;p57"/>
          <p:cNvSpPr txBox="1"/>
          <p:nvPr/>
        </p:nvSpPr>
        <p:spPr>
          <a:xfrm>
            <a:off x="342325" y="204100"/>
            <a:ext cx="630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Points to Remember…</a:t>
            </a:r>
            <a:endParaRPr b="1" sz="27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8"/>
          <p:cNvSpPr txBox="1"/>
          <p:nvPr/>
        </p:nvSpPr>
        <p:spPr>
          <a:xfrm>
            <a:off x="244925" y="316375"/>
            <a:ext cx="850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So, we have the csv file….. Now what?</a:t>
            </a:r>
            <a:endParaRPr b="1" sz="2700">
              <a:latin typeface="Raleway"/>
              <a:ea typeface="Raleway"/>
              <a:cs typeface="Raleway"/>
              <a:sym typeface="Raleway"/>
            </a:endParaRPr>
          </a:p>
        </p:txBody>
      </p:sp>
      <p:pic>
        <p:nvPicPr>
          <p:cNvPr id="317" name="Google Shape;317;p58"/>
          <p:cNvPicPr preferRelativeResize="0"/>
          <p:nvPr/>
        </p:nvPicPr>
        <p:blipFill>
          <a:blip r:embed="rId3">
            <a:alphaModFix/>
          </a:blip>
          <a:stretch>
            <a:fillRect/>
          </a:stretch>
        </p:blipFill>
        <p:spPr>
          <a:xfrm>
            <a:off x="2449300" y="3263625"/>
            <a:ext cx="3143250" cy="1273325"/>
          </a:xfrm>
          <a:prstGeom prst="rect">
            <a:avLst/>
          </a:prstGeom>
          <a:noFill/>
          <a:ln>
            <a:noFill/>
          </a:ln>
        </p:spPr>
      </p:pic>
      <p:sp>
        <p:nvSpPr>
          <p:cNvPr id="318" name="Google Shape;318;p58"/>
          <p:cNvSpPr txBox="1"/>
          <p:nvPr/>
        </p:nvSpPr>
        <p:spPr>
          <a:xfrm>
            <a:off x="306150" y="4286225"/>
            <a:ext cx="80826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Source Sans Pro"/>
              <a:buChar char="❖"/>
            </a:pPr>
            <a:r>
              <a:rPr lang="en" sz="1700">
                <a:solidFill>
                  <a:schemeClr val="dk1"/>
                </a:solidFill>
                <a:highlight>
                  <a:schemeClr val="lt1"/>
                </a:highlight>
                <a:latin typeface="Source Sans Pro"/>
                <a:ea typeface="Source Sans Pro"/>
                <a:cs typeface="Source Sans Pro"/>
                <a:sym typeface="Source Sans Pro"/>
              </a:rPr>
              <a:t>Pandas is a software library written for the Python programming language for </a:t>
            </a:r>
            <a:r>
              <a:rPr b="1" lang="en" sz="1700">
                <a:solidFill>
                  <a:schemeClr val="dk1"/>
                </a:solidFill>
                <a:highlight>
                  <a:schemeClr val="lt1"/>
                </a:highlight>
                <a:latin typeface="Source Sans Pro"/>
                <a:ea typeface="Source Sans Pro"/>
                <a:cs typeface="Source Sans Pro"/>
                <a:sym typeface="Source Sans Pro"/>
              </a:rPr>
              <a:t>data manipulation and analysis</a:t>
            </a:r>
            <a:endParaRPr sz="1700">
              <a:solidFill>
                <a:schemeClr val="dk1"/>
              </a:solidFill>
              <a:highlight>
                <a:schemeClr val="lt1"/>
              </a:highlight>
              <a:latin typeface="Source Sans Pro"/>
              <a:ea typeface="Source Sans Pro"/>
              <a:cs typeface="Source Sans Pro"/>
              <a:sym typeface="Source Sans Pro"/>
            </a:endParaRPr>
          </a:p>
        </p:txBody>
      </p:sp>
      <p:pic>
        <p:nvPicPr>
          <p:cNvPr id="319" name="Google Shape;319;p58"/>
          <p:cNvPicPr preferRelativeResize="0"/>
          <p:nvPr/>
        </p:nvPicPr>
        <p:blipFill rotWithShape="1">
          <a:blip r:embed="rId4">
            <a:alphaModFix/>
          </a:blip>
          <a:srcRect b="0" l="0" r="0" t="0"/>
          <a:stretch/>
        </p:blipFill>
        <p:spPr>
          <a:xfrm>
            <a:off x="743400" y="1362725"/>
            <a:ext cx="3053650" cy="1974250"/>
          </a:xfrm>
          <a:prstGeom prst="rect">
            <a:avLst/>
          </a:prstGeom>
          <a:noFill/>
          <a:ln>
            <a:noFill/>
          </a:ln>
        </p:spPr>
      </p:pic>
      <p:sp>
        <p:nvSpPr>
          <p:cNvPr id="320" name="Google Shape;320;p58"/>
          <p:cNvSpPr txBox="1"/>
          <p:nvPr/>
        </p:nvSpPr>
        <p:spPr>
          <a:xfrm>
            <a:off x="244925" y="823700"/>
            <a:ext cx="802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Well, now we use pandas to read and analyse the data and perform </a:t>
            </a:r>
            <a:r>
              <a:rPr lang="en" sz="1600">
                <a:latin typeface="Source Sans Pro"/>
                <a:ea typeface="Source Sans Pro"/>
                <a:cs typeface="Source Sans Pro"/>
                <a:sym typeface="Source Sans Pro"/>
              </a:rPr>
              <a:t>preprocessing</a:t>
            </a: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p:txBody>
      </p:sp>
      <p:pic>
        <p:nvPicPr>
          <p:cNvPr id="321" name="Google Shape;321;p58"/>
          <p:cNvPicPr preferRelativeResize="0"/>
          <p:nvPr/>
        </p:nvPicPr>
        <p:blipFill>
          <a:blip r:embed="rId5">
            <a:alphaModFix/>
          </a:blip>
          <a:stretch>
            <a:fillRect/>
          </a:stretch>
        </p:blipFill>
        <p:spPr>
          <a:xfrm>
            <a:off x="6643025" y="3680525"/>
            <a:ext cx="1813200" cy="453300"/>
          </a:xfrm>
          <a:prstGeom prst="rect">
            <a:avLst/>
          </a:prstGeom>
          <a:noFill/>
          <a:ln>
            <a:noFill/>
          </a:ln>
        </p:spPr>
      </p:pic>
      <p:pic>
        <p:nvPicPr>
          <p:cNvPr id="322" name="Google Shape;322;p58"/>
          <p:cNvPicPr preferRelativeResize="0"/>
          <p:nvPr/>
        </p:nvPicPr>
        <p:blipFill>
          <a:blip r:embed="rId6">
            <a:alphaModFix/>
          </a:blip>
          <a:stretch>
            <a:fillRect/>
          </a:stretch>
        </p:blipFill>
        <p:spPr>
          <a:xfrm>
            <a:off x="5030575" y="1216038"/>
            <a:ext cx="2120926" cy="2120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9"/>
          <p:cNvSpPr txBox="1"/>
          <p:nvPr/>
        </p:nvSpPr>
        <p:spPr>
          <a:xfrm>
            <a:off x="336775" y="336775"/>
            <a:ext cx="855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Commonly used functions from pandas</a:t>
            </a:r>
            <a:endParaRPr b="1" sz="2700">
              <a:latin typeface="Raleway"/>
              <a:ea typeface="Raleway"/>
              <a:cs typeface="Raleway"/>
              <a:sym typeface="Raleway"/>
            </a:endParaRPr>
          </a:p>
        </p:txBody>
      </p:sp>
      <p:sp>
        <p:nvSpPr>
          <p:cNvPr id="328" name="Google Shape;328;p59"/>
          <p:cNvSpPr txBox="1"/>
          <p:nvPr/>
        </p:nvSpPr>
        <p:spPr>
          <a:xfrm>
            <a:off x="408225" y="798475"/>
            <a:ext cx="8184600" cy="939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read_csv() :</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222222"/>
                </a:solidFill>
                <a:highlight>
                  <a:srgbClr val="FFFFFF"/>
                </a:highlight>
                <a:latin typeface="Source Sans Pro"/>
                <a:ea typeface="Source Sans Pro"/>
                <a:cs typeface="Source Sans Pro"/>
                <a:sym typeface="Source Sans Pro"/>
              </a:rPr>
              <a:t>read_csv() function helps read a comma-separated values (csv) file into a Pandas DataFrame. All you need to do is mention the path of the file you want it to read.</a:t>
            </a:r>
            <a:endParaRPr sz="1700">
              <a:solidFill>
                <a:srgbClr val="222222"/>
              </a:solidFill>
              <a:highlight>
                <a:srgbClr val="FFFFFF"/>
              </a:highlight>
              <a:latin typeface="Source Sans Pro"/>
              <a:ea typeface="Source Sans Pro"/>
              <a:cs typeface="Source Sans Pro"/>
              <a:sym typeface="Source Sans Pro"/>
            </a:endParaRPr>
          </a:p>
        </p:txBody>
      </p:sp>
      <p:pic>
        <p:nvPicPr>
          <p:cNvPr id="329" name="Google Shape;329;p59"/>
          <p:cNvPicPr preferRelativeResize="0"/>
          <p:nvPr/>
        </p:nvPicPr>
        <p:blipFill>
          <a:blip r:embed="rId3">
            <a:alphaModFix/>
          </a:blip>
          <a:stretch>
            <a:fillRect/>
          </a:stretch>
        </p:blipFill>
        <p:spPr>
          <a:xfrm>
            <a:off x="2323763" y="1828650"/>
            <a:ext cx="4353529" cy="310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0"/>
          <p:cNvSpPr txBox="1"/>
          <p:nvPr/>
        </p:nvSpPr>
        <p:spPr>
          <a:xfrm>
            <a:off x="398000" y="357200"/>
            <a:ext cx="7572300" cy="1185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head():</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222222"/>
                </a:solidFill>
                <a:highlight>
                  <a:srgbClr val="FFFFFF"/>
                </a:highlight>
                <a:latin typeface="Source Sans Pro"/>
                <a:ea typeface="Source Sans Pro"/>
                <a:cs typeface="Source Sans Pro"/>
                <a:sym typeface="Source Sans Pro"/>
              </a:rPr>
              <a:t>head() is used to return the first n rows of a dataset. By default, df.head() will return the first 5 rows of the DataFrame. If you want more/less number of rows, you can pass an integer to the function.</a:t>
            </a:r>
            <a:endParaRPr sz="1600">
              <a:latin typeface="Source Sans Pro"/>
              <a:ea typeface="Source Sans Pro"/>
              <a:cs typeface="Source Sans Pro"/>
              <a:sym typeface="Source Sans Pro"/>
            </a:endParaRPr>
          </a:p>
        </p:txBody>
      </p:sp>
      <p:pic>
        <p:nvPicPr>
          <p:cNvPr id="335" name="Google Shape;335;p60"/>
          <p:cNvPicPr preferRelativeResize="0"/>
          <p:nvPr/>
        </p:nvPicPr>
        <p:blipFill>
          <a:blip r:embed="rId3">
            <a:alphaModFix/>
          </a:blip>
          <a:stretch>
            <a:fillRect/>
          </a:stretch>
        </p:blipFill>
        <p:spPr>
          <a:xfrm>
            <a:off x="1402888" y="1837200"/>
            <a:ext cx="6440274" cy="306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nvSpPr>
        <p:spPr>
          <a:xfrm>
            <a:off x="362250" y="255150"/>
            <a:ext cx="8419500" cy="939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describe():</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222222"/>
                </a:solidFill>
                <a:highlight>
                  <a:srgbClr val="FFFFFF"/>
                </a:highlight>
                <a:latin typeface="Source Sans Pro"/>
                <a:ea typeface="Source Sans Pro"/>
                <a:cs typeface="Source Sans Pro"/>
                <a:sym typeface="Source Sans Pro"/>
              </a:rPr>
              <a:t>describe() is used to generate descriptive statistics of the data in a Pandas DataFrame or Series. It summarizes central tendency and dispersion of the dataset.</a:t>
            </a:r>
            <a:endParaRPr sz="1600">
              <a:latin typeface="Source Sans Pro"/>
              <a:ea typeface="Source Sans Pro"/>
              <a:cs typeface="Source Sans Pro"/>
              <a:sym typeface="Source Sans Pro"/>
            </a:endParaRPr>
          </a:p>
        </p:txBody>
      </p:sp>
      <p:pic>
        <p:nvPicPr>
          <p:cNvPr id="341" name="Google Shape;341;p61"/>
          <p:cNvPicPr preferRelativeResize="0"/>
          <p:nvPr/>
        </p:nvPicPr>
        <p:blipFill>
          <a:blip r:embed="rId3">
            <a:alphaModFix/>
          </a:blip>
          <a:stretch>
            <a:fillRect/>
          </a:stretch>
        </p:blipFill>
        <p:spPr>
          <a:xfrm>
            <a:off x="652800" y="1489400"/>
            <a:ext cx="7838401" cy="290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2"/>
          <p:cNvSpPr txBox="1"/>
          <p:nvPr/>
        </p:nvSpPr>
        <p:spPr>
          <a:xfrm>
            <a:off x="347000" y="326550"/>
            <a:ext cx="7990800" cy="939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info():</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prints information about a DataFrame including the index dtype and columns, non-null values and memory usage.</a:t>
            </a:r>
            <a:endParaRPr sz="1600">
              <a:latin typeface="Source Sans Pro"/>
              <a:ea typeface="Source Sans Pro"/>
              <a:cs typeface="Source Sans Pro"/>
              <a:sym typeface="Source Sans Pro"/>
            </a:endParaRPr>
          </a:p>
        </p:txBody>
      </p:sp>
      <p:pic>
        <p:nvPicPr>
          <p:cNvPr id="347" name="Google Shape;347;p62"/>
          <p:cNvPicPr preferRelativeResize="0"/>
          <p:nvPr/>
        </p:nvPicPr>
        <p:blipFill>
          <a:blip r:embed="rId3">
            <a:alphaModFix/>
          </a:blip>
          <a:stretch>
            <a:fillRect/>
          </a:stretch>
        </p:blipFill>
        <p:spPr>
          <a:xfrm>
            <a:off x="2634725" y="1397525"/>
            <a:ext cx="3874547" cy="3583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3"/>
          <p:cNvSpPr txBox="1"/>
          <p:nvPr/>
        </p:nvSpPr>
        <p:spPr>
          <a:xfrm>
            <a:off x="347000" y="326550"/>
            <a:ext cx="7990800" cy="1185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sample</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a random sample from the dataset. frac specifies the % of dataset to used. Random_state specifies the seed for random number generator. We generally give this seed so that we don’t get different samples everytime we run the code.</a:t>
            </a:r>
            <a:endParaRPr sz="1600">
              <a:latin typeface="Source Sans Pro"/>
              <a:ea typeface="Source Sans Pro"/>
              <a:cs typeface="Source Sans Pro"/>
              <a:sym typeface="Source Sans Pro"/>
            </a:endParaRPr>
          </a:p>
        </p:txBody>
      </p:sp>
      <p:pic>
        <p:nvPicPr>
          <p:cNvPr id="353" name="Google Shape;353;p63"/>
          <p:cNvPicPr preferRelativeResize="0"/>
          <p:nvPr/>
        </p:nvPicPr>
        <p:blipFill>
          <a:blip r:embed="rId3">
            <a:alphaModFix/>
          </a:blip>
          <a:stretch>
            <a:fillRect/>
          </a:stretch>
        </p:blipFill>
        <p:spPr>
          <a:xfrm>
            <a:off x="1566175" y="1561625"/>
            <a:ext cx="6011651" cy="350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4"/>
          <p:cNvSpPr txBox="1"/>
          <p:nvPr/>
        </p:nvSpPr>
        <p:spPr>
          <a:xfrm>
            <a:off x="347000" y="326550"/>
            <a:ext cx="7990800" cy="1185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drop</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drops the specified column. Pass the parameter inplace=True if you want the changes to be applied on the actual dataset. axis=1 declares to look for the value to be dropped in columns.</a:t>
            </a:r>
            <a:endParaRPr sz="1600">
              <a:latin typeface="Source Sans Pro"/>
              <a:ea typeface="Source Sans Pro"/>
              <a:cs typeface="Source Sans Pro"/>
              <a:sym typeface="Source Sans Pro"/>
            </a:endParaRPr>
          </a:p>
        </p:txBody>
      </p:sp>
      <p:pic>
        <p:nvPicPr>
          <p:cNvPr id="359" name="Google Shape;359;p64"/>
          <p:cNvPicPr preferRelativeResize="0"/>
          <p:nvPr/>
        </p:nvPicPr>
        <p:blipFill>
          <a:blip r:embed="rId3">
            <a:alphaModFix/>
          </a:blip>
          <a:stretch>
            <a:fillRect/>
          </a:stretch>
        </p:blipFill>
        <p:spPr>
          <a:xfrm>
            <a:off x="2169425" y="1511850"/>
            <a:ext cx="4692879" cy="357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mean</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 the mean of the specified column in dataset.</a:t>
            </a:r>
            <a:endParaRPr sz="1600">
              <a:latin typeface="Source Sans Pro"/>
              <a:ea typeface="Source Sans Pro"/>
              <a:cs typeface="Source Sans Pro"/>
              <a:sym typeface="Source Sans Pro"/>
            </a:endParaRPr>
          </a:p>
        </p:txBody>
      </p:sp>
      <p:sp>
        <p:nvSpPr>
          <p:cNvPr id="365" name="Google Shape;365;p65"/>
          <p:cNvSpPr txBox="1"/>
          <p:nvPr/>
        </p:nvSpPr>
        <p:spPr>
          <a:xfrm>
            <a:off x="347000" y="2428875"/>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median():</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 the median of the specified column in dataset.</a:t>
            </a:r>
            <a:endParaRPr sz="1600">
              <a:latin typeface="Source Sans Pro"/>
              <a:ea typeface="Source Sans Pro"/>
              <a:cs typeface="Source Sans Pro"/>
              <a:sym typeface="Source Sans Pro"/>
            </a:endParaRPr>
          </a:p>
        </p:txBody>
      </p:sp>
      <p:pic>
        <p:nvPicPr>
          <p:cNvPr id="366" name="Google Shape;366;p65"/>
          <p:cNvPicPr preferRelativeResize="0"/>
          <p:nvPr/>
        </p:nvPicPr>
        <p:blipFill>
          <a:blip r:embed="rId3">
            <a:alphaModFix/>
          </a:blip>
          <a:stretch>
            <a:fillRect/>
          </a:stretch>
        </p:blipFill>
        <p:spPr>
          <a:xfrm>
            <a:off x="2734350" y="1181875"/>
            <a:ext cx="2838450" cy="800100"/>
          </a:xfrm>
          <a:prstGeom prst="rect">
            <a:avLst/>
          </a:prstGeom>
          <a:noFill/>
          <a:ln>
            <a:noFill/>
          </a:ln>
        </p:spPr>
      </p:pic>
      <p:pic>
        <p:nvPicPr>
          <p:cNvPr id="367" name="Google Shape;367;p65"/>
          <p:cNvPicPr preferRelativeResize="0"/>
          <p:nvPr/>
        </p:nvPicPr>
        <p:blipFill>
          <a:blip r:embed="rId4">
            <a:alphaModFix/>
          </a:blip>
          <a:stretch>
            <a:fillRect/>
          </a:stretch>
        </p:blipFill>
        <p:spPr>
          <a:xfrm>
            <a:off x="2734350" y="3568475"/>
            <a:ext cx="3009900" cy="80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Recap time!!!</a:t>
            </a:r>
            <a:endParaRPr/>
          </a:p>
          <a:p>
            <a:pPr indent="0" lvl="0" marL="0" rtl="0" algn="l">
              <a:spcBef>
                <a:spcPts val="0"/>
              </a:spcBef>
              <a:spcAft>
                <a:spcPts val="0"/>
              </a:spcAft>
              <a:buNone/>
            </a:pPr>
            <a:r>
              <a:t/>
            </a:r>
            <a:endParaRPr/>
          </a:p>
        </p:txBody>
      </p:sp>
      <p:sp>
        <p:nvSpPr>
          <p:cNvPr id="169" name="Google Shape;169;p39"/>
          <p:cNvSpPr txBox="1"/>
          <p:nvPr>
            <p:ph idx="1" type="body"/>
          </p:nvPr>
        </p:nvSpPr>
        <p:spPr>
          <a:xfrm>
            <a:off x="311700" y="1152475"/>
            <a:ext cx="8520600" cy="279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Supervised Learning vs Unsupervised Learning</a:t>
            </a:r>
            <a:endParaRPr b="1">
              <a:solidFill>
                <a:srgbClr val="000000"/>
              </a:solidFill>
            </a:endParaRPr>
          </a:p>
          <a:p>
            <a:pPr indent="-330200" lvl="0" marL="457200" rtl="0" algn="l">
              <a:spcBef>
                <a:spcPts val="1200"/>
              </a:spcBef>
              <a:spcAft>
                <a:spcPts val="0"/>
              </a:spcAft>
              <a:buClr>
                <a:schemeClr val="dk2"/>
              </a:buClr>
              <a:buSzPts val="1600"/>
              <a:buAutoNum type="arabicPeriod"/>
            </a:pPr>
            <a:r>
              <a:rPr lang="en" sz="1600">
                <a:solidFill>
                  <a:srgbClr val="FF0000"/>
                </a:solidFill>
                <a:highlight>
                  <a:srgbClr val="FFFFFF"/>
                </a:highlight>
              </a:rPr>
              <a:t>Supervised learning trains a model on known input and output data so that it can predict future outputs</a:t>
            </a:r>
            <a:r>
              <a:rPr lang="en" sz="1600">
                <a:solidFill>
                  <a:srgbClr val="060606"/>
                </a:solidFill>
                <a:highlight>
                  <a:srgbClr val="FFFFFF"/>
                </a:highlight>
              </a:rPr>
              <a:t> whereas unsupervised learning finds hidden patterns or intrinsic structures in input data.</a:t>
            </a:r>
            <a:br>
              <a:rPr lang="en" sz="1600">
                <a:solidFill>
                  <a:srgbClr val="060606"/>
                </a:solidFill>
                <a:highlight>
                  <a:srgbClr val="FFFFFF"/>
                </a:highlight>
              </a:rPr>
            </a:br>
            <a:endParaRPr sz="1600">
              <a:solidFill>
                <a:srgbClr val="060606"/>
              </a:solidFill>
              <a:highlight>
                <a:srgbClr val="FFFFFF"/>
              </a:highlight>
            </a:endParaRPr>
          </a:p>
          <a:p>
            <a:pPr indent="-330200" lvl="0" marL="457200" rtl="0" algn="l">
              <a:spcBef>
                <a:spcPts val="0"/>
              </a:spcBef>
              <a:spcAft>
                <a:spcPts val="0"/>
              </a:spcAft>
              <a:buClr>
                <a:schemeClr val="dk2"/>
              </a:buClr>
              <a:buSzPts val="1600"/>
              <a:buAutoNum type="arabicPeriod"/>
            </a:pPr>
            <a:r>
              <a:rPr lang="en" sz="1600">
                <a:solidFill>
                  <a:srgbClr val="060606"/>
                </a:solidFill>
                <a:highlight>
                  <a:srgbClr val="FFFFFF"/>
                </a:highlight>
              </a:rPr>
              <a:t>Or in other words, supervised learning make predictions based on labeled training data &amp; unsupervised learning itself identifies relationships between the unlabeled training data.</a:t>
            </a:r>
            <a:endParaRPr sz="1600">
              <a:solidFill>
                <a:srgbClr val="060606"/>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6"/>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fillna</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fills the null values with the the user defined value.</a:t>
            </a:r>
            <a:endParaRPr sz="1600">
              <a:latin typeface="Source Sans Pro"/>
              <a:ea typeface="Source Sans Pro"/>
              <a:cs typeface="Source Sans Pro"/>
              <a:sym typeface="Source Sans Pro"/>
            </a:endParaRPr>
          </a:p>
        </p:txBody>
      </p:sp>
      <p:pic>
        <p:nvPicPr>
          <p:cNvPr id="373" name="Google Shape;373;p66"/>
          <p:cNvPicPr preferRelativeResize="0"/>
          <p:nvPr/>
        </p:nvPicPr>
        <p:blipFill>
          <a:blip r:embed="rId3">
            <a:alphaModFix/>
          </a:blip>
          <a:stretch>
            <a:fillRect/>
          </a:stretch>
        </p:blipFill>
        <p:spPr>
          <a:xfrm>
            <a:off x="2428225" y="1019250"/>
            <a:ext cx="4074080" cy="381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7"/>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to_numpy</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converts the </a:t>
            </a:r>
            <a:r>
              <a:rPr lang="en" sz="1600">
                <a:solidFill>
                  <a:srgbClr val="333333"/>
                </a:solidFill>
                <a:highlight>
                  <a:srgbClr val="FFFFFF"/>
                </a:highlight>
                <a:latin typeface="Source Sans Pro"/>
                <a:ea typeface="Source Sans Pro"/>
                <a:cs typeface="Source Sans Pro"/>
                <a:sym typeface="Source Sans Pro"/>
              </a:rPr>
              <a:t>data frame</a:t>
            </a:r>
            <a:r>
              <a:rPr lang="en" sz="1600">
                <a:solidFill>
                  <a:srgbClr val="333333"/>
                </a:solidFill>
                <a:highlight>
                  <a:srgbClr val="FFFFFF"/>
                </a:highlight>
                <a:latin typeface="Source Sans Pro"/>
                <a:ea typeface="Source Sans Pro"/>
                <a:cs typeface="Source Sans Pro"/>
                <a:sym typeface="Source Sans Pro"/>
              </a:rPr>
              <a:t> into a numpy array.</a:t>
            </a:r>
            <a:endParaRPr sz="1600">
              <a:latin typeface="Source Sans Pro"/>
              <a:ea typeface="Source Sans Pro"/>
              <a:cs typeface="Source Sans Pro"/>
              <a:sym typeface="Source Sans Pro"/>
            </a:endParaRPr>
          </a:p>
        </p:txBody>
      </p:sp>
      <p:pic>
        <p:nvPicPr>
          <p:cNvPr id="379" name="Google Shape;379;p67"/>
          <p:cNvPicPr preferRelativeResize="0"/>
          <p:nvPr/>
        </p:nvPicPr>
        <p:blipFill>
          <a:blip r:embed="rId3">
            <a:alphaModFix/>
          </a:blip>
          <a:stretch>
            <a:fillRect/>
          </a:stretch>
        </p:blipFill>
        <p:spPr>
          <a:xfrm>
            <a:off x="703188" y="1483863"/>
            <a:ext cx="6829425" cy="1971675"/>
          </a:xfrm>
          <a:prstGeom prst="rect">
            <a:avLst/>
          </a:prstGeom>
          <a:noFill/>
          <a:ln>
            <a:noFill/>
          </a:ln>
        </p:spPr>
      </p:pic>
      <p:sp>
        <p:nvSpPr>
          <p:cNvPr id="380" name="Google Shape;380;p67"/>
          <p:cNvSpPr txBox="1"/>
          <p:nvPr/>
        </p:nvSpPr>
        <p:spPr>
          <a:xfrm>
            <a:off x="806225" y="4020900"/>
            <a:ext cx="597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(numpy? o_0)</a:t>
            </a:r>
            <a:endParaRPr sz="16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8"/>
          <p:cNvSpPr txBox="1"/>
          <p:nvPr/>
        </p:nvSpPr>
        <p:spPr>
          <a:xfrm>
            <a:off x="903500" y="3727975"/>
            <a:ext cx="79704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ource Sans Pro"/>
              <a:buChar char="❖"/>
            </a:pPr>
            <a:r>
              <a:rPr lang="en" sz="1600">
                <a:solidFill>
                  <a:schemeClr val="dk1"/>
                </a:solidFill>
                <a:highlight>
                  <a:schemeClr val="lt1"/>
                </a:highlight>
                <a:latin typeface="Source Sans Pro"/>
                <a:ea typeface="Source Sans Pro"/>
                <a:cs typeface="Source Sans Pro"/>
                <a:sym typeface="Source Sans Pro"/>
              </a:rPr>
              <a:t>NumPy is a library for the Python programming language, adding support for large, multi-dimensional arrays and matrices, along with a large collection of high-level mathematical functions to operate on these arrays.</a:t>
            </a:r>
            <a:endParaRPr sz="1600">
              <a:solidFill>
                <a:schemeClr val="dk1"/>
              </a:solidFill>
              <a:highlight>
                <a:schemeClr val="lt1"/>
              </a:highlight>
              <a:latin typeface="Source Sans Pro"/>
              <a:ea typeface="Source Sans Pro"/>
              <a:cs typeface="Source Sans Pro"/>
              <a:sym typeface="Source Sans Pro"/>
            </a:endParaRPr>
          </a:p>
        </p:txBody>
      </p:sp>
      <p:pic>
        <p:nvPicPr>
          <p:cNvPr id="386" name="Google Shape;386;p68"/>
          <p:cNvPicPr preferRelativeResize="0"/>
          <p:nvPr/>
        </p:nvPicPr>
        <p:blipFill>
          <a:blip r:embed="rId3">
            <a:alphaModFix/>
          </a:blip>
          <a:stretch>
            <a:fillRect/>
          </a:stretch>
        </p:blipFill>
        <p:spPr>
          <a:xfrm>
            <a:off x="1699075" y="1022950"/>
            <a:ext cx="5307474" cy="2388399"/>
          </a:xfrm>
          <a:prstGeom prst="rect">
            <a:avLst/>
          </a:prstGeom>
          <a:noFill/>
          <a:ln>
            <a:noFill/>
          </a:ln>
        </p:spPr>
      </p:pic>
      <p:sp>
        <p:nvSpPr>
          <p:cNvPr id="387" name="Google Shape;387;p68"/>
          <p:cNvSpPr txBox="1"/>
          <p:nvPr/>
        </p:nvSpPr>
        <p:spPr>
          <a:xfrm>
            <a:off x="244925" y="316375"/>
            <a:ext cx="850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Adding to your armoury - The NumPy Library!!</a:t>
            </a:r>
            <a:endParaRPr b="1" sz="2700">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9"/>
          <p:cNvPicPr preferRelativeResize="0"/>
          <p:nvPr/>
        </p:nvPicPr>
        <p:blipFill>
          <a:blip r:embed="rId3">
            <a:alphaModFix/>
          </a:blip>
          <a:stretch>
            <a:fillRect/>
          </a:stretch>
        </p:blipFill>
        <p:spPr>
          <a:xfrm>
            <a:off x="2081225" y="285050"/>
            <a:ext cx="4762500" cy="4029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0"/>
          <p:cNvSpPr txBox="1"/>
          <p:nvPr/>
        </p:nvSpPr>
        <p:spPr>
          <a:xfrm>
            <a:off x="348575" y="254175"/>
            <a:ext cx="855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C</a:t>
            </a:r>
            <a:r>
              <a:rPr b="1" lang="en" sz="2700">
                <a:latin typeface="Raleway"/>
                <a:ea typeface="Raleway"/>
                <a:cs typeface="Raleway"/>
                <a:sym typeface="Raleway"/>
              </a:rPr>
              <a:t>ommonly used functions from NumPy</a:t>
            </a:r>
            <a:endParaRPr b="1" sz="2700">
              <a:latin typeface="Raleway"/>
              <a:ea typeface="Raleway"/>
              <a:cs typeface="Raleway"/>
              <a:sym typeface="Raleway"/>
            </a:endParaRPr>
          </a:p>
        </p:txBody>
      </p:sp>
      <p:sp>
        <p:nvSpPr>
          <p:cNvPr id="398" name="Google Shape;398;p70"/>
          <p:cNvSpPr txBox="1"/>
          <p:nvPr/>
        </p:nvSpPr>
        <p:spPr>
          <a:xfrm>
            <a:off x="408225" y="798475"/>
            <a:ext cx="81846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array()</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222222"/>
                </a:solidFill>
                <a:highlight>
                  <a:srgbClr val="FFFFFF"/>
                </a:highlight>
                <a:latin typeface="Source Sans Pro"/>
                <a:ea typeface="Source Sans Pro"/>
                <a:cs typeface="Source Sans Pro"/>
                <a:sym typeface="Source Sans Pro"/>
              </a:rPr>
              <a:t>It is used to create one-dimensional or multidimensional arrays from scratch</a:t>
            </a:r>
            <a:r>
              <a:rPr lang="en" sz="1600">
                <a:solidFill>
                  <a:srgbClr val="222222"/>
                </a:solidFill>
                <a:highlight>
                  <a:srgbClr val="FFFFFF"/>
                </a:highlight>
                <a:latin typeface="Source Sans Pro"/>
                <a:ea typeface="Source Sans Pro"/>
                <a:cs typeface="Source Sans Pro"/>
                <a:sym typeface="Source Sans Pro"/>
              </a:rPr>
              <a:t>.</a:t>
            </a:r>
            <a:endParaRPr sz="1700">
              <a:solidFill>
                <a:srgbClr val="222222"/>
              </a:solidFill>
              <a:highlight>
                <a:srgbClr val="FFFFFF"/>
              </a:highlight>
              <a:latin typeface="Source Sans Pro"/>
              <a:ea typeface="Source Sans Pro"/>
              <a:cs typeface="Source Sans Pro"/>
              <a:sym typeface="Source Sans Pro"/>
            </a:endParaRPr>
          </a:p>
        </p:txBody>
      </p:sp>
      <p:sp>
        <p:nvSpPr>
          <p:cNvPr id="399" name="Google Shape;399;p70"/>
          <p:cNvSpPr txBox="1"/>
          <p:nvPr/>
        </p:nvSpPr>
        <p:spPr>
          <a:xfrm>
            <a:off x="479700" y="3030975"/>
            <a:ext cx="81846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reshape</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222222"/>
                </a:solidFill>
                <a:highlight>
                  <a:srgbClr val="FFFFFF"/>
                </a:highlight>
                <a:latin typeface="Source Sans Pro"/>
                <a:ea typeface="Source Sans Pro"/>
                <a:cs typeface="Source Sans Pro"/>
                <a:sym typeface="Source Sans Pro"/>
              </a:rPr>
              <a:t>It is used to reshape arrays. It returns a new array and doesn’t modify the actual array.</a:t>
            </a:r>
            <a:endParaRPr sz="1700">
              <a:solidFill>
                <a:srgbClr val="222222"/>
              </a:solidFill>
              <a:highlight>
                <a:srgbClr val="FFFFFF"/>
              </a:highlight>
              <a:latin typeface="Source Sans Pro"/>
              <a:ea typeface="Source Sans Pro"/>
              <a:cs typeface="Source Sans Pro"/>
              <a:sym typeface="Source Sans Pro"/>
            </a:endParaRPr>
          </a:p>
        </p:txBody>
      </p:sp>
      <p:pic>
        <p:nvPicPr>
          <p:cNvPr id="400" name="Google Shape;400;p70"/>
          <p:cNvPicPr preferRelativeResize="0"/>
          <p:nvPr/>
        </p:nvPicPr>
        <p:blipFill>
          <a:blip r:embed="rId3">
            <a:alphaModFix/>
          </a:blip>
          <a:stretch>
            <a:fillRect/>
          </a:stretch>
        </p:blipFill>
        <p:spPr>
          <a:xfrm>
            <a:off x="2361088" y="1551725"/>
            <a:ext cx="4421818" cy="1235000"/>
          </a:xfrm>
          <a:prstGeom prst="rect">
            <a:avLst/>
          </a:prstGeom>
          <a:noFill/>
          <a:ln>
            <a:noFill/>
          </a:ln>
        </p:spPr>
      </p:pic>
      <p:pic>
        <p:nvPicPr>
          <p:cNvPr id="401" name="Google Shape;401;p70"/>
          <p:cNvPicPr preferRelativeResize="0"/>
          <p:nvPr/>
        </p:nvPicPr>
        <p:blipFill>
          <a:blip r:embed="rId4">
            <a:alphaModFix/>
          </a:blip>
          <a:stretch>
            <a:fillRect/>
          </a:stretch>
        </p:blipFill>
        <p:spPr>
          <a:xfrm>
            <a:off x="2361100" y="3825050"/>
            <a:ext cx="3741700" cy="95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1"/>
          <p:cNvPicPr preferRelativeResize="0"/>
          <p:nvPr/>
        </p:nvPicPr>
        <p:blipFill>
          <a:blip r:embed="rId3">
            <a:alphaModFix/>
          </a:blip>
          <a:stretch>
            <a:fillRect/>
          </a:stretch>
        </p:blipFill>
        <p:spPr>
          <a:xfrm>
            <a:off x="1247788" y="195263"/>
            <a:ext cx="6791325" cy="4752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2"/>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zeros</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a matrix of user defined size with all elements equal to zero.</a:t>
            </a:r>
            <a:endParaRPr sz="1600">
              <a:latin typeface="Source Sans Pro"/>
              <a:ea typeface="Source Sans Pro"/>
              <a:cs typeface="Source Sans Pro"/>
              <a:sym typeface="Source Sans Pro"/>
            </a:endParaRPr>
          </a:p>
        </p:txBody>
      </p:sp>
      <p:sp>
        <p:nvSpPr>
          <p:cNvPr id="412" name="Google Shape;412;p72"/>
          <p:cNvSpPr txBox="1"/>
          <p:nvPr/>
        </p:nvSpPr>
        <p:spPr>
          <a:xfrm>
            <a:off x="347000" y="2523525"/>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ones</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a matrix of user defined size with all elements equal to one.</a:t>
            </a:r>
            <a:endParaRPr sz="1600">
              <a:solidFill>
                <a:srgbClr val="333333"/>
              </a:solidFill>
              <a:highlight>
                <a:srgbClr val="FFFFFF"/>
              </a:highlight>
              <a:latin typeface="Source Sans Pro"/>
              <a:ea typeface="Source Sans Pro"/>
              <a:cs typeface="Source Sans Pro"/>
              <a:sym typeface="Source Sans Pro"/>
            </a:endParaRPr>
          </a:p>
        </p:txBody>
      </p:sp>
      <p:pic>
        <p:nvPicPr>
          <p:cNvPr id="413" name="Google Shape;413;p72"/>
          <p:cNvPicPr preferRelativeResize="0"/>
          <p:nvPr/>
        </p:nvPicPr>
        <p:blipFill>
          <a:blip r:embed="rId3">
            <a:alphaModFix/>
          </a:blip>
          <a:stretch>
            <a:fillRect/>
          </a:stretch>
        </p:blipFill>
        <p:spPr>
          <a:xfrm>
            <a:off x="2670763" y="1161788"/>
            <a:ext cx="3343275" cy="1219200"/>
          </a:xfrm>
          <a:prstGeom prst="rect">
            <a:avLst/>
          </a:prstGeom>
          <a:noFill/>
          <a:ln>
            <a:noFill/>
          </a:ln>
        </p:spPr>
      </p:pic>
      <p:pic>
        <p:nvPicPr>
          <p:cNvPr id="414" name="Google Shape;414;p72"/>
          <p:cNvPicPr preferRelativeResize="0"/>
          <p:nvPr/>
        </p:nvPicPr>
        <p:blipFill>
          <a:blip r:embed="rId4">
            <a:alphaModFix/>
          </a:blip>
          <a:stretch>
            <a:fillRect/>
          </a:stretch>
        </p:blipFill>
        <p:spPr>
          <a:xfrm>
            <a:off x="2670775" y="3491100"/>
            <a:ext cx="3238500" cy="140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3"/>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mean():</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the mean of the specified array.</a:t>
            </a:r>
            <a:endParaRPr sz="1600">
              <a:latin typeface="Source Sans Pro"/>
              <a:ea typeface="Source Sans Pro"/>
              <a:cs typeface="Source Sans Pro"/>
              <a:sym typeface="Source Sans Pro"/>
            </a:endParaRPr>
          </a:p>
        </p:txBody>
      </p:sp>
      <p:sp>
        <p:nvSpPr>
          <p:cNvPr id="420" name="Google Shape;420;p73"/>
          <p:cNvSpPr txBox="1"/>
          <p:nvPr/>
        </p:nvSpPr>
        <p:spPr>
          <a:xfrm>
            <a:off x="347000" y="267660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median():</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 the median of the specified array.</a:t>
            </a:r>
            <a:endParaRPr sz="1600">
              <a:latin typeface="Source Sans Pro"/>
              <a:ea typeface="Source Sans Pro"/>
              <a:cs typeface="Source Sans Pro"/>
              <a:sym typeface="Source Sans Pro"/>
            </a:endParaRPr>
          </a:p>
        </p:txBody>
      </p:sp>
      <p:pic>
        <p:nvPicPr>
          <p:cNvPr id="421" name="Google Shape;421;p73"/>
          <p:cNvPicPr preferRelativeResize="0"/>
          <p:nvPr/>
        </p:nvPicPr>
        <p:blipFill>
          <a:blip r:embed="rId3">
            <a:alphaModFix/>
          </a:blip>
          <a:stretch>
            <a:fillRect/>
          </a:stretch>
        </p:blipFill>
        <p:spPr>
          <a:xfrm>
            <a:off x="2244500" y="1019250"/>
            <a:ext cx="3448050" cy="1657350"/>
          </a:xfrm>
          <a:prstGeom prst="rect">
            <a:avLst/>
          </a:prstGeom>
          <a:noFill/>
          <a:ln>
            <a:noFill/>
          </a:ln>
        </p:spPr>
      </p:pic>
      <p:pic>
        <p:nvPicPr>
          <p:cNvPr id="422" name="Google Shape;422;p73"/>
          <p:cNvPicPr preferRelativeResize="0"/>
          <p:nvPr/>
        </p:nvPicPr>
        <p:blipFill>
          <a:blip r:embed="rId4">
            <a:alphaModFix/>
          </a:blip>
          <a:stretch>
            <a:fillRect/>
          </a:stretch>
        </p:blipFill>
        <p:spPr>
          <a:xfrm>
            <a:off x="2244500" y="3318275"/>
            <a:ext cx="3531725" cy="165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4"/>
          <p:cNvSpPr txBox="1"/>
          <p:nvPr/>
        </p:nvSpPr>
        <p:spPr>
          <a:xfrm>
            <a:off x="347000" y="3265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c_[]</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adds a given column to the </a:t>
            </a:r>
            <a:r>
              <a:rPr lang="en" sz="1600">
                <a:solidFill>
                  <a:srgbClr val="333333"/>
                </a:solidFill>
                <a:highlight>
                  <a:srgbClr val="FFFFFF"/>
                </a:highlight>
                <a:latin typeface="Source Sans Pro"/>
                <a:ea typeface="Source Sans Pro"/>
                <a:cs typeface="Source Sans Pro"/>
                <a:sym typeface="Source Sans Pro"/>
              </a:rPr>
              <a:t>beginning</a:t>
            </a:r>
            <a:r>
              <a:rPr lang="en" sz="1600">
                <a:solidFill>
                  <a:srgbClr val="333333"/>
                </a:solidFill>
                <a:highlight>
                  <a:srgbClr val="FFFFFF"/>
                </a:highlight>
                <a:latin typeface="Source Sans Pro"/>
                <a:ea typeface="Source Sans Pro"/>
                <a:cs typeface="Source Sans Pro"/>
                <a:sym typeface="Source Sans Pro"/>
              </a:rPr>
              <a:t> of a given array.</a:t>
            </a:r>
            <a:endParaRPr sz="1600">
              <a:latin typeface="Source Sans Pro"/>
              <a:ea typeface="Source Sans Pro"/>
              <a:cs typeface="Source Sans Pro"/>
              <a:sym typeface="Source Sans Pro"/>
            </a:endParaRPr>
          </a:p>
        </p:txBody>
      </p:sp>
      <p:sp>
        <p:nvSpPr>
          <p:cNvPr id="428" name="Google Shape;428;p74"/>
          <p:cNvSpPr txBox="1"/>
          <p:nvPr/>
        </p:nvSpPr>
        <p:spPr>
          <a:xfrm>
            <a:off x="347000" y="267660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r_[]</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adds a given row to the beginning of a given array.</a:t>
            </a:r>
            <a:endParaRPr sz="1600">
              <a:solidFill>
                <a:srgbClr val="333333"/>
              </a:solidFill>
              <a:highlight>
                <a:srgbClr val="FFFFFF"/>
              </a:highlight>
              <a:latin typeface="Source Sans Pro"/>
              <a:ea typeface="Source Sans Pro"/>
              <a:cs typeface="Source Sans Pro"/>
              <a:sym typeface="Source Sans Pro"/>
            </a:endParaRPr>
          </a:p>
        </p:txBody>
      </p:sp>
      <p:pic>
        <p:nvPicPr>
          <p:cNvPr id="429" name="Google Shape;429;p74"/>
          <p:cNvPicPr preferRelativeResize="0"/>
          <p:nvPr/>
        </p:nvPicPr>
        <p:blipFill>
          <a:blip r:embed="rId3">
            <a:alphaModFix/>
          </a:blip>
          <a:stretch>
            <a:fillRect/>
          </a:stretch>
        </p:blipFill>
        <p:spPr>
          <a:xfrm>
            <a:off x="2147750" y="1077075"/>
            <a:ext cx="4389300" cy="1331400"/>
          </a:xfrm>
          <a:prstGeom prst="rect">
            <a:avLst/>
          </a:prstGeom>
          <a:noFill/>
          <a:ln>
            <a:noFill/>
          </a:ln>
        </p:spPr>
      </p:pic>
      <p:pic>
        <p:nvPicPr>
          <p:cNvPr id="430" name="Google Shape;430;p74"/>
          <p:cNvPicPr preferRelativeResize="0"/>
          <p:nvPr/>
        </p:nvPicPr>
        <p:blipFill>
          <a:blip r:embed="rId4">
            <a:alphaModFix/>
          </a:blip>
          <a:stretch>
            <a:fillRect/>
          </a:stretch>
        </p:blipFill>
        <p:spPr>
          <a:xfrm>
            <a:off x="2230425" y="3317600"/>
            <a:ext cx="4454075" cy="146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5"/>
          <p:cNvSpPr txBox="1"/>
          <p:nvPr/>
        </p:nvSpPr>
        <p:spPr>
          <a:xfrm>
            <a:off x="347000" y="326550"/>
            <a:ext cx="7990800" cy="939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append()</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adds  given column(s) or row(s) to the end of a given array. The parameter ‘axis’ defines if the array is appended as column(s) or row(s).</a:t>
            </a:r>
            <a:endParaRPr sz="1600">
              <a:latin typeface="Source Sans Pro"/>
              <a:ea typeface="Source Sans Pro"/>
              <a:cs typeface="Source Sans Pro"/>
              <a:sym typeface="Source Sans Pro"/>
            </a:endParaRPr>
          </a:p>
        </p:txBody>
      </p:sp>
      <p:pic>
        <p:nvPicPr>
          <p:cNvPr id="436" name="Google Shape;436;p75"/>
          <p:cNvPicPr preferRelativeResize="0"/>
          <p:nvPr/>
        </p:nvPicPr>
        <p:blipFill>
          <a:blip r:embed="rId3">
            <a:alphaModFix/>
          </a:blip>
          <a:stretch>
            <a:fillRect/>
          </a:stretch>
        </p:blipFill>
        <p:spPr>
          <a:xfrm>
            <a:off x="1530538" y="1346500"/>
            <a:ext cx="6266615" cy="357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0"/>
          <p:cNvSpPr txBox="1"/>
          <p:nvPr>
            <p:ph idx="1" type="body"/>
          </p:nvPr>
        </p:nvSpPr>
        <p:spPr>
          <a:xfrm>
            <a:off x="566325" y="785150"/>
            <a:ext cx="8520600" cy="126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It </a:t>
            </a:r>
            <a:r>
              <a:rPr lang="en" sz="1600">
                <a:solidFill>
                  <a:schemeClr val="dk1"/>
                </a:solidFill>
                <a:latin typeface="Source Sans Pro"/>
                <a:ea typeface="Source Sans Pro"/>
                <a:cs typeface="Source Sans Pro"/>
                <a:sym typeface="Source Sans Pro"/>
              </a:rPr>
              <a:t>is a supervised learning algorithm that assumes a linear relationship between the dependent variable and the independent variable.</a:t>
            </a:r>
            <a:endParaRPr sz="1600">
              <a:solidFill>
                <a:schemeClr val="dk1"/>
              </a:solidFill>
              <a:latin typeface="Source Sans Pro"/>
              <a:ea typeface="Source Sans Pro"/>
              <a:cs typeface="Source Sans Pro"/>
              <a:sym typeface="Source Sans Pro"/>
            </a:endParaRPr>
          </a:p>
          <a:p>
            <a:pPr indent="-330200" lvl="0" marL="457200" rtl="0" algn="l">
              <a:lnSpc>
                <a:spcPct val="100000"/>
              </a:lnSpc>
              <a:spcBef>
                <a:spcPts val="0"/>
              </a:spcBef>
              <a:spcAft>
                <a:spcPts val="0"/>
              </a:spcAft>
              <a:buClr>
                <a:schemeClr val="dk1"/>
              </a:buClr>
              <a:buSzPts val="1600"/>
              <a:buFont typeface="Source Sans Pro"/>
              <a:buAutoNum type="arabicPeriod"/>
            </a:pPr>
            <a:r>
              <a:rPr lang="en" sz="1600">
                <a:solidFill>
                  <a:schemeClr val="dk1"/>
                </a:solidFill>
                <a:latin typeface="Source Sans Pro"/>
                <a:ea typeface="Source Sans Pro"/>
                <a:cs typeface="Source Sans Pro"/>
                <a:sym typeface="Source Sans Pro"/>
              </a:rPr>
              <a:t>We will try to fit a line (hyperplane in case of multidimensional features) that will best map the training data to its label.</a:t>
            </a:r>
            <a:endParaRPr sz="1600">
              <a:solidFill>
                <a:schemeClr val="dk1"/>
              </a:solidFill>
              <a:latin typeface="Source Sans Pro"/>
              <a:ea typeface="Source Sans Pro"/>
              <a:cs typeface="Source Sans Pro"/>
              <a:sym typeface="Source Sans Pro"/>
            </a:endParaRPr>
          </a:p>
        </p:txBody>
      </p:sp>
      <p:pic>
        <p:nvPicPr>
          <p:cNvPr id="175" name="Google Shape;175;p40"/>
          <p:cNvPicPr preferRelativeResize="0"/>
          <p:nvPr/>
        </p:nvPicPr>
        <p:blipFill>
          <a:blip r:embed="rId3">
            <a:alphaModFix/>
          </a:blip>
          <a:stretch>
            <a:fillRect/>
          </a:stretch>
        </p:blipFill>
        <p:spPr>
          <a:xfrm>
            <a:off x="2573463" y="1916275"/>
            <a:ext cx="4098872" cy="3183849"/>
          </a:xfrm>
          <a:prstGeom prst="rect">
            <a:avLst/>
          </a:prstGeom>
          <a:noFill/>
          <a:ln>
            <a:noFill/>
          </a:ln>
        </p:spPr>
      </p:pic>
      <p:sp>
        <p:nvSpPr>
          <p:cNvPr id="176" name="Google Shape;176;p40"/>
          <p:cNvSpPr txBox="1"/>
          <p:nvPr/>
        </p:nvSpPr>
        <p:spPr>
          <a:xfrm>
            <a:off x="566325" y="158550"/>
            <a:ext cx="6818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Raleway"/>
                <a:ea typeface="Raleway"/>
                <a:cs typeface="Raleway"/>
                <a:sym typeface="Raleway"/>
              </a:rPr>
              <a:t>Linear Regression!!? What is it?</a:t>
            </a:r>
            <a:endParaRPr b="1" sz="2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6"/>
          <p:cNvSpPr txBox="1"/>
          <p:nvPr/>
        </p:nvSpPr>
        <p:spPr>
          <a:xfrm>
            <a:off x="347000" y="326550"/>
            <a:ext cx="7990800" cy="939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dot</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performs dot product of two matrices. We also can use ‘@’ operator to do the same.</a:t>
            </a:r>
            <a:endParaRPr sz="1600">
              <a:latin typeface="Source Sans Pro"/>
              <a:ea typeface="Source Sans Pro"/>
              <a:cs typeface="Source Sans Pro"/>
              <a:sym typeface="Source Sans Pro"/>
            </a:endParaRPr>
          </a:p>
        </p:txBody>
      </p:sp>
      <p:pic>
        <p:nvPicPr>
          <p:cNvPr id="442" name="Google Shape;442;p76"/>
          <p:cNvPicPr preferRelativeResize="0"/>
          <p:nvPr/>
        </p:nvPicPr>
        <p:blipFill>
          <a:blip r:embed="rId3">
            <a:alphaModFix/>
          </a:blip>
          <a:stretch>
            <a:fillRect/>
          </a:stretch>
        </p:blipFill>
        <p:spPr>
          <a:xfrm>
            <a:off x="2240338" y="1366925"/>
            <a:ext cx="4204122" cy="3573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7"/>
          <p:cNvSpPr txBox="1"/>
          <p:nvPr/>
        </p:nvSpPr>
        <p:spPr>
          <a:xfrm>
            <a:off x="347000" y="142850"/>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linalg.inv</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inverse of a matrix.</a:t>
            </a:r>
            <a:endParaRPr sz="1600">
              <a:latin typeface="Source Sans Pro"/>
              <a:ea typeface="Source Sans Pro"/>
              <a:cs typeface="Source Sans Pro"/>
              <a:sym typeface="Source Sans Pro"/>
            </a:endParaRPr>
          </a:p>
        </p:txBody>
      </p:sp>
      <p:pic>
        <p:nvPicPr>
          <p:cNvPr id="448" name="Google Shape;448;p77"/>
          <p:cNvPicPr preferRelativeResize="0"/>
          <p:nvPr/>
        </p:nvPicPr>
        <p:blipFill>
          <a:blip r:embed="rId3">
            <a:alphaModFix/>
          </a:blip>
          <a:stretch>
            <a:fillRect/>
          </a:stretch>
        </p:blipFill>
        <p:spPr>
          <a:xfrm>
            <a:off x="1947125" y="764123"/>
            <a:ext cx="4790549" cy="2205650"/>
          </a:xfrm>
          <a:prstGeom prst="rect">
            <a:avLst/>
          </a:prstGeom>
          <a:noFill/>
          <a:ln>
            <a:noFill/>
          </a:ln>
        </p:spPr>
      </p:pic>
      <p:sp>
        <p:nvSpPr>
          <p:cNvPr id="449" name="Google Shape;449;p77"/>
          <p:cNvSpPr txBox="1"/>
          <p:nvPr/>
        </p:nvSpPr>
        <p:spPr>
          <a:xfrm>
            <a:off x="418425" y="2928925"/>
            <a:ext cx="7990800" cy="692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T()</a:t>
            </a:r>
            <a:r>
              <a:rPr lang="en" sz="1700">
                <a:latin typeface="Source Sans Pro"/>
                <a:ea typeface="Source Sans Pro"/>
                <a:cs typeface="Source Sans Pro"/>
                <a:sym typeface="Source Sans Pro"/>
              </a:rPr>
              <a:t>:</a:t>
            </a:r>
            <a:endParaRPr sz="1700">
              <a:latin typeface="Source Sans Pro"/>
              <a:ea typeface="Source Sans Pro"/>
              <a:cs typeface="Source Sans Pro"/>
              <a:sym typeface="Source Sans Pro"/>
            </a:endParaRPr>
          </a:p>
          <a:p>
            <a:pPr indent="0" lvl="0" marL="457200" rtl="0" algn="l">
              <a:spcBef>
                <a:spcPts val="0"/>
              </a:spcBef>
              <a:spcAft>
                <a:spcPts val="0"/>
              </a:spcAft>
              <a:buNone/>
            </a:pPr>
            <a:r>
              <a:rPr lang="en" sz="1600">
                <a:solidFill>
                  <a:srgbClr val="333333"/>
                </a:solidFill>
                <a:highlight>
                  <a:srgbClr val="FFFFFF"/>
                </a:highlight>
                <a:latin typeface="Source Sans Pro"/>
                <a:ea typeface="Source Sans Pro"/>
                <a:cs typeface="Source Sans Pro"/>
                <a:sym typeface="Source Sans Pro"/>
              </a:rPr>
              <a:t>This method returns the transpose of a matrix.</a:t>
            </a:r>
            <a:endParaRPr sz="1600">
              <a:solidFill>
                <a:srgbClr val="333333"/>
              </a:solidFill>
              <a:highlight>
                <a:srgbClr val="FFFFFF"/>
              </a:highlight>
              <a:latin typeface="Source Sans Pro"/>
              <a:ea typeface="Source Sans Pro"/>
              <a:cs typeface="Source Sans Pro"/>
              <a:sym typeface="Source Sans Pro"/>
            </a:endParaRPr>
          </a:p>
        </p:txBody>
      </p:sp>
      <p:pic>
        <p:nvPicPr>
          <p:cNvPr id="450" name="Google Shape;450;p77"/>
          <p:cNvPicPr preferRelativeResize="0"/>
          <p:nvPr/>
        </p:nvPicPr>
        <p:blipFill>
          <a:blip r:embed="rId4">
            <a:alphaModFix/>
          </a:blip>
          <a:stretch>
            <a:fillRect/>
          </a:stretch>
        </p:blipFill>
        <p:spPr>
          <a:xfrm>
            <a:off x="2632663" y="3753625"/>
            <a:ext cx="3419475" cy="1152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8"/>
          <p:cNvPicPr preferRelativeResize="0"/>
          <p:nvPr/>
        </p:nvPicPr>
        <p:blipFill>
          <a:blip r:embed="rId3">
            <a:alphaModFix/>
          </a:blip>
          <a:stretch>
            <a:fillRect/>
          </a:stretch>
        </p:blipFill>
        <p:spPr>
          <a:xfrm>
            <a:off x="6079825" y="171571"/>
            <a:ext cx="2724900" cy="653967"/>
          </a:xfrm>
          <a:prstGeom prst="rect">
            <a:avLst/>
          </a:prstGeom>
          <a:noFill/>
          <a:ln>
            <a:noFill/>
          </a:ln>
        </p:spPr>
      </p:pic>
      <p:pic>
        <p:nvPicPr>
          <p:cNvPr id="456" name="Google Shape;456;p78"/>
          <p:cNvPicPr preferRelativeResize="0"/>
          <p:nvPr/>
        </p:nvPicPr>
        <p:blipFill>
          <a:blip r:embed="rId4">
            <a:alphaModFix/>
          </a:blip>
          <a:stretch>
            <a:fillRect/>
          </a:stretch>
        </p:blipFill>
        <p:spPr>
          <a:xfrm>
            <a:off x="392225" y="1281200"/>
            <a:ext cx="5256626" cy="3168875"/>
          </a:xfrm>
          <a:prstGeom prst="rect">
            <a:avLst/>
          </a:prstGeom>
          <a:noFill/>
          <a:ln>
            <a:noFill/>
          </a:ln>
        </p:spPr>
      </p:pic>
      <p:sp>
        <p:nvSpPr>
          <p:cNvPr id="457" name="Google Shape;457;p78"/>
          <p:cNvSpPr txBox="1"/>
          <p:nvPr/>
        </p:nvSpPr>
        <p:spPr>
          <a:xfrm>
            <a:off x="6000750" y="1694100"/>
            <a:ext cx="272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Yes! You can do such cool stuff with matplotlib! ;p</a:t>
            </a:r>
            <a:endParaRPr sz="1600">
              <a:latin typeface="Source Sans Pro"/>
              <a:ea typeface="Source Sans Pro"/>
              <a:cs typeface="Source Sans Pro"/>
              <a:sym typeface="Source Sans Pro"/>
            </a:endParaRPr>
          </a:p>
        </p:txBody>
      </p:sp>
      <p:pic>
        <p:nvPicPr>
          <p:cNvPr id="458" name="Google Shape;458;p78"/>
          <p:cNvPicPr preferRelativeResize="0"/>
          <p:nvPr/>
        </p:nvPicPr>
        <p:blipFill>
          <a:blip r:embed="rId5">
            <a:alphaModFix/>
          </a:blip>
          <a:stretch>
            <a:fillRect/>
          </a:stretch>
        </p:blipFill>
        <p:spPr>
          <a:xfrm>
            <a:off x="5927801" y="2903650"/>
            <a:ext cx="3028950" cy="428625"/>
          </a:xfrm>
          <a:prstGeom prst="rect">
            <a:avLst/>
          </a:prstGeom>
          <a:noFill/>
          <a:ln>
            <a:noFill/>
          </a:ln>
        </p:spPr>
      </p:pic>
      <p:sp>
        <p:nvSpPr>
          <p:cNvPr id="459" name="Google Shape;459;p78"/>
          <p:cNvSpPr txBox="1"/>
          <p:nvPr/>
        </p:nvSpPr>
        <p:spPr>
          <a:xfrm>
            <a:off x="321450" y="198400"/>
            <a:ext cx="8501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Time for some colourful plots :D</a:t>
            </a:r>
            <a:endParaRPr b="1" sz="27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9"/>
          <p:cNvSpPr txBox="1"/>
          <p:nvPr/>
        </p:nvSpPr>
        <p:spPr>
          <a:xfrm>
            <a:off x="336775" y="336775"/>
            <a:ext cx="855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A few commonly used functions from matplotlib:</a:t>
            </a:r>
            <a:endParaRPr b="1" sz="1800">
              <a:latin typeface="Source Sans Pro"/>
              <a:ea typeface="Source Sans Pro"/>
              <a:cs typeface="Source Sans Pro"/>
              <a:sym typeface="Source Sans Pro"/>
            </a:endParaRPr>
          </a:p>
        </p:txBody>
      </p:sp>
      <p:sp>
        <p:nvSpPr>
          <p:cNvPr id="465" name="Google Shape;465;p79"/>
          <p:cNvSpPr txBox="1"/>
          <p:nvPr/>
        </p:nvSpPr>
        <p:spPr>
          <a:xfrm>
            <a:off x="418425" y="798475"/>
            <a:ext cx="81846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plot</a:t>
            </a:r>
            <a:r>
              <a:rPr lang="en" sz="1700">
                <a:latin typeface="Source Sans Pro"/>
                <a:ea typeface="Source Sans Pro"/>
                <a:cs typeface="Source Sans Pro"/>
                <a:sym typeface="Source Sans Pro"/>
              </a:rPr>
              <a:t>() :</a:t>
            </a:r>
            <a:endParaRPr sz="1700">
              <a:solidFill>
                <a:srgbClr val="222222"/>
              </a:solidFill>
              <a:highlight>
                <a:srgbClr val="FFFFFF"/>
              </a:highlight>
              <a:latin typeface="Source Sans Pro"/>
              <a:ea typeface="Source Sans Pro"/>
              <a:cs typeface="Source Sans Pro"/>
              <a:sym typeface="Source Sans Pro"/>
            </a:endParaRPr>
          </a:p>
        </p:txBody>
      </p:sp>
      <p:pic>
        <p:nvPicPr>
          <p:cNvPr id="466" name="Google Shape;466;p79"/>
          <p:cNvPicPr preferRelativeResize="0"/>
          <p:nvPr/>
        </p:nvPicPr>
        <p:blipFill>
          <a:blip r:embed="rId3">
            <a:alphaModFix/>
          </a:blip>
          <a:stretch>
            <a:fillRect/>
          </a:stretch>
        </p:blipFill>
        <p:spPr>
          <a:xfrm>
            <a:off x="2710875" y="1244875"/>
            <a:ext cx="3803902" cy="3593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0"/>
          <p:cNvSpPr txBox="1"/>
          <p:nvPr/>
        </p:nvSpPr>
        <p:spPr>
          <a:xfrm>
            <a:off x="347000" y="326550"/>
            <a:ext cx="799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scatter()</a:t>
            </a:r>
            <a:r>
              <a:rPr lang="en" sz="17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p:txBody>
      </p:sp>
      <p:pic>
        <p:nvPicPr>
          <p:cNvPr id="472" name="Google Shape;472;p80"/>
          <p:cNvPicPr preferRelativeResize="0"/>
          <p:nvPr/>
        </p:nvPicPr>
        <p:blipFill>
          <a:blip r:embed="rId3">
            <a:alphaModFix/>
          </a:blip>
          <a:stretch>
            <a:fillRect/>
          </a:stretch>
        </p:blipFill>
        <p:spPr>
          <a:xfrm>
            <a:off x="1955338" y="874300"/>
            <a:ext cx="5457825" cy="3800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1"/>
          <p:cNvSpPr txBox="1"/>
          <p:nvPr/>
        </p:nvSpPr>
        <p:spPr>
          <a:xfrm>
            <a:off x="347000" y="326550"/>
            <a:ext cx="799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bar</a:t>
            </a:r>
            <a:r>
              <a:rPr lang="en" sz="17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p:txBody>
      </p:sp>
      <p:pic>
        <p:nvPicPr>
          <p:cNvPr id="478" name="Google Shape;478;p81"/>
          <p:cNvPicPr preferRelativeResize="0"/>
          <p:nvPr/>
        </p:nvPicPr>
        <p:blipFill>
          <a:blip r:embed="rId3">
            <a:alphaModFix/>
          </a:blip>
          <a:stretch>
            <a:fillRect/>
          </a:stretch>
        </p:blipFill>
        <p:spPr>
          <a:xfrm>
            <a:off x="1190625" y="864125"/>
            <a:ext cx="6762750" cy="3848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2"/>
          <p:cNvSpPr txBox="1"/>
          <p:nvPr/>
        </p:nvSpPr>
        <p:spPr>
          <a:xfrm>
            <a:off x="347000" y="326550"/>
            <a:ext cx="799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xlabel</a:t>
            </a:r>
            <a:r>
              <a:rPr lang="en" sz="1700">
                <a:latin typeface="Source Sans Pro"/>
                <a:ea typeface="Source Sans Pro"/>
                <a:cs typeface="Source Sans Pro"/>
                <a:sym typeface="Source Sans Pro"/>
              </a:rPr>
              <a:t>(), ylabel():</a:t>
            </a:r>
            <a:endParaRPr sz="1600">
              <a:latin typeface="Source Sans Pro"/>
              <a:ea typeface="Source Sans Pro"/>
              <a:cs typeface="Source Sans Pro"/>
              <a:sym typeface="Source Sans Pro"/>
            </a:endParaRPr>
          </a:p>
        </p:txBody>
      </p:sp>
      <p:pic>
        <p:nvPicPr>
          <p:cNvPr id="484" name="Google Shape;484;p82"/>
          <p:cNvPicPr preferRelativeResize="0"/>
          <p:nvPr/>
        </p:nvPicPr>
        <p:blipFill>
          <a:blip r:embed="rId3">
            <a:alphaModFix/>
          </a:blip>
          <a:stretch>
            <a:fillRect/>
          </a:stretch>
        </p:blipFill>
        <p:spPr>
          <a:xfrm>
            <a:off x="1989350" y="915150"/>
            <a:ext cx="5353050" cy="4057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3"/>
          <p:cNvSpPr txBox="1"/>
          <p:nvPr/>
        </p:nvSpPr>
        <p:spPr>
          <a:xfrm>
            <a:off x="347000" y="326550"/>
            <a:ext cx="79908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Source Sans Pro"/>
              <a:buChar char="●"/>
            </a:pPr>
            <a:r>
              <a:rPr lang="en" sz="1700">
                <a:latin typeface="Source Sans Pro"/>
                <a:ea typeface="Source Sans Pro"/>
                <a:cs typeface="Source Sans Pro"/>
                <a:sym typeface="Source Sans Pro"/>
              </a:rPr>
              <a:t>legend</a:t>
            </a:r>
            <a:r>
              <a:rPr lang="en" sz="17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p:txBody>
      </p:sp>
      <p:pic>
        <p:nvPicPr>
          <p:cNvPr id="490" name="Google Shape;490;p83"/>
          <p:cNvPicPr preferRelativeResize="0"/>
          <p:nvPr/>
        </p:nvPicPr>
        <p:blipFill>
          <a:blip r:embed="rId3">
            <a:alphaModFix/>
          </a:blip>
          <a:stretch>
            <a:fillRect/>
          </a:stretch>
        </p:blipFill>
        <p:spPr>
          <a:xfrm>
            <a:off x="1890713" y="833500"/>
            <a:ext cx="5362575" cy="3981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some feature is not a number?</a:t>
            </a:r>
            <a:endParaRPr/>
          </a:p>
        </p:txBody>
      </p:sp>
      <p:graphicFrame>
        <p:nvGraphicFramePr>
          <p:cNvPr id="496" name="Google Shape;496;p84"/>
          <p:cNvGraphicFramePr/>
          <p:nvPr/>
        </p:nvGraphicFramePr>
        <p:xfrm>
          <a:off x="803850" y="1430975"/>
          <a:ext cx="3000000" cy="3000000"/>
        </p:xfrm>
        <a:graphic>
          <a:graphicData uri="http://schemas.openxmlformats.org/drawingml/2006/table">
            <a:tbl>
              <a:tblPr>
                <a:noFill/>
                <a:tableStyleId>{5965CF42-0FF6-4C2D-93A9-70D82112A9AE}</a:tableStyleId>
              </a:tblPr>
              <a:tblGrid>
                <a:gridCol w="836875"/>
              </a:tblGrid>
              <a:tr h="396200">
                <a:tc>
                  <a:txBody>
                    <a:bodyPr/>
                    <a:lstStyle/>
                    <a:p>
                      <a:pPr indent="0" lvl="0" marL="0" rtl="0" algn="l">
                        <a:spcBef>
                          <a:spcPts val="0"/>
                        </a:spcBef>
                        <a:spcAft>
                          <a:spcPts val="0"/>
                        </a:spcAft>
                        <a:buNone/>
                      </a:pPr>
                      <a:r>
                        <a:rPr b="1" lang="en"/>
                        <a:t>Gender</a:t>
                      </a:r>
                      <a:endParaRPr b="1"/>
                    </a:p>
                  </a:txBody>
                  <a:tcPr marT="91425" marB="91425" marR="91425" marL="91425"/>
                </a:tc>
              </a:tr>
              <a:tr h="396200">
                <a:tc>
                  <a:txBody>
                    <a:bodyPr/>
                    <a:lstStyle/>
                    <a:p>
                      <a:pPr indent="0" lvl="0" marL="0" rtl="0" algn="l">
                        <a:spcBef>
                          <a:spcPts val="0"/>
                        </a:spcBef>
                        <a:spcAft>
                          <a:spcPts val="0"/>
                        </a:spcAft>
                        <a:buNone/>
                      </a:pPr>
                      <a:r>
                        <a:rPr lang="en"/>
                        <a:t>Male</a:t>
                      </a:r>
                      <a:endParaRPr/>
                    </a:p>
                  </a:txBody>
                  <a:tcPr marT="91425" marB="91425" marR="91425" marL="91425"/>
                </a:tc>
              </a:tr>
              <a:tr h="396200">
                <a:tc>
                  <a:txBody>
                    <a:bodyPr/>
                    <a:lstStyle/>
                    <a:p>
                      <a:pPr indent="0" lvl="0" marL="0" rtl="0" algn="l">
                        <a:spcBef>
                          <a:spcPts val="0"/>
                        </a:spcBef>
                        <a:spcAft>
                          <a:spcPts val="0"/>
                        </a:spcAft>
                        <a:buNone/>
                      </a:pPr>
                      <a:r>
                        <a:rPr lang="en"/>
                        <a:t>Female</a:t>
                      </a:r>
                      <a:endParaRPr/>
                    </a:p>
                  </a:txBody>
                  <a:tcPr marT="91425" marB="91425" marR="91425" marL="91425"/>
                </a:tc>
              </a:tr>
              <a:tr h="396200">
                <a:tc>
                  <a:txBody>
                    <a:bodyPr/>
                    <a:lstStyle/>
                    <a:p>
                      <a:pPr indent="0" lvl="0" marL="0" rtl="0" algn="l">
                        <a:spcBef>
                          <a:spcPts val="0"/>
                        </a:spcBef>
                        <a:spcAft>
                          <a:spcPts val="0"/>
                        </a:spcAft>
                        <a:buNone/>
                      </a:pPr>
                      <a:r>
                        <a:rPr lang="en"/>
                        <a:t>Female</a:t>
                      </a:r>
                      <a:endParaRPr/>
                    </a:p>
                  </a:txBody>
                  <a:tcPr marT="91425" marB="91425" marR="91425" marL="91425"/>
                </a:tc>
              </a:tr>
              <a:tr h="396200">
                <a:tc>
                  <a:txBody>
                    <a:bodyPr/>
                    <a:lstStyle/>
                    <a:p>
                      <a:pPr indent="0" lvl="0" marL="0" rtl="0" algn="l">
                        <a:spcBef>
                          <a:spcPts val="0"/>
                        </a:spcBef>
                        <a:spcAft>
                          <a:spcPts val="0"/>
                        </a:spcAft>
                        <a:buNone/>
                      </a:pPr>
                      <a:r>
                        <a:rPr lang="en"/>
                        <a:t>Male</a:t>
                      </a:r>
                      <a:endParaRPr/>
                    </a:p>
                  </a:txBody>
                  <a:tcPr marT="91425" marB="91425" marR="91425" marL="91425"/>
                </a:tc>
              </a:tr>
            </a:tbl>
          </a:graphicData>
        </a:graphic>
      </p:graphicFrame>
      <p:graphicFrame>
        <p:nvGraphicFramePr>
          <p:cNvPr id="497" name="Google Shape;497;p84"/>
          <p:cNvGraphicFramePr/>
          <p:nvPr/>
        </p:nvGraphicFramePr>
        <p:xfrm>
          <a:off x="3618450" y="1430975"/>
          <a:ext cx="3000000" cy="3000000"/>
        </p:xfrm>
        <a:graphic>
          <a:graphicData uri="http://schemas.openxmlformats.org/drawingml/2006/table">
            <a:tbl>
              <a:tblPr>
                <a:noFill/>
                <a:tableStyleId>{5965CF42-0FF6-4C2D-93A9-70D82112A9AE}</a:tableStyleId>
              </a:tblPr>
              <a:tblGrid>
                <a:gridCol w="995450"/>
              </a:tblGrid>
              <a:tr h="336725">
                <a:tc>
                  <a:txBody>
                    <a:bodyPr/>
                    <a:lstStyle/>
                    <a:p>
                      <a:pPr indent="0" lvl="0" marL="0" rtl="0" algn="l">
                        <a:spcBef>
                          <a:spcPts val="0"/>
                        </a:spcBef>
                        <a:spcAft>
                          <a:spcPts val="0"/>
                        </a:spcAft>
                        <a:buNone/>
                      </a:pPr>
                      <a:r>
                        <a:rPr b="1" lang="en"/>
                        <a:t>Remarks</a:t>
                      </a:r>
                      <a:endParaRPr b="1"/>
                    </a:p>
                  </a:txBody>
                  <a:tcPr marT="91425" marB="91425" marR="91425" marL="91425"/>
                </a:tc>
              </a:tr>
              <a:tr h="396200">
                <a:tc>
                  <a:txBody>
                    <a:bodyPr/>
                    <a:lstStyle/>
                    <a:p>
                      <a:pPr indent="0" lvl="0" marL="0" rtl="0" algn="l">
                        <a:spcBef>
                          <a:spcPts val="0"/>
                        </a:spcBef>
                        <a:spcAft>
                          <a:spcPts val="0"/>
                        </a:spcAft>
                        <a:buNone/>
                      </a:pPr>
                      <a:r>
                        <a:rPr lang="en"/>
                        <a:t>Nice</a:t>
                      </a:r>
                      <a:endParaRPr/>
                    </a:p>
                  </a:txBody>
                  <a:tcPr marT="91425" marB="91425" marR="91425" marL="91425"/>
                </a:tc>
              </a:tr>
              <a:tr h="396200">
                <a:tc>
                  <a:txBody>
                    <a:bodyPr/>
                    <a:lstStyle/>
                    <a:p>
                      <a:pPr indent="0" lvl="0" marL="0" rtl="0" algn="l">
                        <a:spcBef>
                          <a:spcPts val="0"/>
                        </a:spcBef>
                        <a:spcAft>
                          <a:spcPts val="0"/>
                        </a:spcAft>
                        <a:buNone/>
                      </a:pPr>
                      <a:r>
                        <a:rPr lang="en"/>
                        <a:t>Good</a:t>
                      </a:r>
                      <a:endParaRPr/>
                    </a:p>
                  </a:txBody>
                  <a:tcPr marT="91425" marB="91425" marR="91425" marL="91425"/>
                </a:tc>
              </a:tr>
              <a:tr h="396200">
                <a:tc>
                  <a:txBody>
                    <a:bodyPr/>
                    <a:lstStyle/>
                    <a:p>
                      <a:pPr indent="0" lvl="0" marL="0" rtl="0" algn="l">
                        <a:spcBef>
                          <a:spcPts val="0"/>
                        </a:spcBef>
                        <a:spcAft>
                          <a:spcPts val="0"/>
                        </a:spcAft>
                        <a:buNone/>
                      </a:pPr>
                      <a:r>
                        <a:rPr lang="en"/>
                        <a:t>Nice</a:t>
                      </a:r>
                      <a:endParaRPr/>
                    </a:p>
                  </a:txBody>
                  <a:tcPr marT="91425" marB="91425" marR="91425" marL="91425"/>
                </a:tc>
              </a:tr>
              <a:tr h="396200">
                <a:tc>
                  <a:txBody>
                    <a:bodyPr/>
                    <a:lstStyle/>
                    <a:p>
                      <a:pPr indent="0" lvl="0" marL="0" rtl="0" algn="l">
                        <a:spcBef>
                          <a:spcPts val="0"/>
                        </a:spcBef>
                        <a:spcAft>
                          <a:spcPts val="0"/>
                        </a:spcAft>
                        <a:buNone/>
                      </a:pPr>
                      <a:r>
                        <a:rPr lang="en"/>
                        <a:t>Great</a:t>
                      </a:r>
                      <a:endParaRPr/>
                    </a:p>
                  </a:txBody>
                  <a:tcPr marT="91425" marB="91425" marR="91425" marL="91425"/>
                </a:tc>
              </a:tr>
            </a:tbl>
          </a:graphicData>
        </a:graphic>
      </p:graphicFrame>
      <p:graphicFrame>
        <p:nvGraphicFramePr>
          <p:cNvPr id="498" name="Google Shape;498;p84"/>
          <p:cNvGraphicFramePr/>
          <p:nvPr/>
        </p:nvGraphicFramePr>
        <p:xfrm>
          <a:off x="6383400" y="1430975"/>
          <a:ext cx="3000000" cy="3000000"/>
        </p:xfrm>
        <a:graphic>
          <a:graphicData uri="http://schemas.openxmlformats.org/drawingml/2006/table">
            <a:tbl>
              <a:tblPr>
                <a:noFill/>
                <a:tableStyleId>{5965CF42-0FF6-4C2D-93A9-70D82112A9AE}</a:tableStyleId>
              </a:tblPr>
              <a:tblGrid>
                <a:gridCol w="1149050"/>
              </a:tblGrid>
              <a:tr h="396200">
                <a:tc>
                  <a:txBody>
                    <a:bodyPr/>
                    <a:lstStyle/>
                    <a:p>
                      <a:pPr indent="0" lvl="0" marL="0" rtl="0" algn="l">
                        <a:spcBef>
                          <a:spcPts val="0"/>
                        </a:spcBef>
                        <a:spcAft>
                          <a:spcPts val="0"/>
                        </a:spcAft>
                        <a:buNone/>
                      </a:pPr>
                      <a:r>
                        <a:rPr b="1" lang="en"/>
                        <a:t>Nationality</a:t>
                      </a:r>
                      <a:endParaRPr b="1"/>
                    </a:p>
                  </a:txBody>
                  <a:tcPr marT="91425" marB="91425" marR="91425" marL="91425"/>
                </a:tc>
              </a:tr>
              <a:tr h="396200">
                <a:tc>
                  <a:txBody>
                    <a:bodyPr/>
                    <a:lstStyle/>
                    <a:p>
                      <a:pPr indent="0" lvl="0" marL="0" rtl="0" algn="l">
                        <a:spcBef>
                          <a:spcPts val="0"/>
                        </a:spcBef>
                        <a:spcAft>
                          <a:spcPts val="0"/>
                        </a:spcAft>
                        <a:buNone/>
                      </a:pPr>
                      <a:r>
                        <a:rPr lang="en"/>
                        <a:t>India</a:t>
                      </a:r>
                      <a:endParaRPr/>
                    </a:p>
                  </a:txBody>
                  <a:tcPr marT="91425" marB="91425" marR="91425" marL="91425"/>
                </a:tc>
              </a:tr>
              <a:tr h="396200">
                <a:tc>
                  <a:txBody>
                    <a:bodyPr/>
                    <a:lstStyle/>
                    <a:p>
                      <a:pPr indent="0" lvl="0" marL="0" rtl="0" algn="l">
                        <a:spcBef>
                          <a:spcPts val="0"/>
                        </a:spcBef>
                        <a:spcAft>
                          <a:spcPts val="0"/>
                        </a:spcAft>
                        <a:buNone/>
                      </a:pPr>
                      <a:r>
                        <a:rPr lang="en"/>
                        <a:t>USA</a:t>
                      </a:r>
                      <a:endParaRPr/>
                    </a:p>
                  </a:txBody>
                  <a:tcPr marT="91425" marB="91425" marR="91425" marL="91425"/>
                </a:tc>
              </a:tr>
              <a:tr h="396200">
                <a:tc>
                  <a:txBody>
                    <a:bodyPr/>
                    <a:lstStyle/>
                    <a:p>
                      <a:pPr indent="0" lvl="0" marL="0" rtl="0" algn="l">
                        <a:spcBef>
                          <a:spcPts val="0"/>
                        </a:spcBef>
                        <a:spcAft>
                          <a:spcPts val="0"/>
                        </a:spcAft>
                        <a:buNone/>
                      </a:pPr>
                      <a:r>
                        <a:rPr lang="en"/>
                        <a:t>UK</a:t>
                      </a:r>
                      <a:endParaRPr/>
                    </a:p>
                  </a:txBody>
                  <a:tcPr marT="91425" marB="91425" marR="91425" marL="91425"/>
                </a:tc>
              </a:tr>
              <a:tr h="396200">
                <a:tc>
                  <a:txBody>
                    <a:bodyPr/>
                    <a:lstStyle/>
                    <a:p>
                      <a:pPr indent="0" lvl="0" marL="0" rtl="0" algn="l">
                        <a:spcBef>
                          <a:spcPts val="0"/>
                        </a:spcBef>
                        <a:spcAft>
                          <a:spcPts val="0"/>
                        </a:spcAft>
                        <a:buNone/>
                      </a:pPr>
                      <a:r>
                        <a:rPr lang="en"/>
                        <a:t>India</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Encoding</a:t>
            </a:r>
            <a:endParaRPr/>
          </a:p>
        </p:txBody>
      </p:sp>
      <p:sp>
        <p:nvSpPr>
          <p:cNvPr id="504" name="Google Shape;504;p85"/>
          <p:cNvSpPr txBox="1"/>
          <p:nvPr>
            <p:ph idx="1" type="body"/>
          </p:nvPr>
        </p:nvSpPr>
        <p:spPr>
          <a:xfrm>
            <a:off x="3457100" y="2024600"/>
            <a:ext cx="4469700" cy="22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dk2"/>
                </a:solidFill>
              </a:rPr>
              <a:t>Ordinal Encoding</a:t>
            </a:r>
            <a:br>
              <a:rPr b="1" lang="en">
                <a:solidFill>
                  <a:schemeClr val="dk2"/>
                </a:solidFill>
              </a:rPr>
            </a:br>
            <a:endParaRPr sz="1400">
              <a:solidFill>
                <a:schemeClr val="dk2"/>
              </a:solidFill>
              <a:latin typeface="Raleway Medium"/>
              <a:ea typeface="Raleway Medium"/>
              <a:cs typeface="Raleway Medium"/>
              <a:sym typeface="Raleway Medium"/>
            </a:endParaRPr>
          </a:p>
        </p:txBody>
      </p:sp>
      <p:sp>
        <p:nvSpPr>
          <p:cNvPr id="505" name="Google Shape;505;p85"/>
          <p:cNvSpPr txBox="1"/>
          <p:nvPr/>
        </p:nvSpPr>
        <p:spPr>
          <a:xfrm>
            <a:off x="317125" y="1070325"/>
            <a:ext cx="85206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chemeClr val="dk2"/>
                </a:solidFill>
                <a:highlight>
                  <a:srgbClr val="FFFFFF"/>
                </a:highlight>
                <a:latin typeface="Raleway Medium"/>
                <a:ea typeface="Raleway Medium"/>
                <a:cs typeface="Raleway Medium"/>
                <a:sym typeface="Raleway Medium"/>
              </a:rPr>
              <a:t>Encoding is a technique of converting categorical variables into numerical values so that it could be easily fitted to a machine learning model. </a:t>
            </a:r>
            <a:endParaRPr sz="1450">
              <a:solidFill>
                <a:schemeClr val="dk2"/>
              </a:solidFill>
              <a:highlight>
                <a:srgbClr val="FFFFFF"/>
              </a:highlight>
              <a:latin typeface="Raleway Medium"/>
              <a:ea typeface="Raleway Medium"/>
              <a:cs typeface="Raleway Medium"/>
              <a:sym typeface="Raleway Medium"/>
            </a:endParaRPr>
          </a:p>
          <a:p>
            <a:pPr indent="0" lvl="0" marL="0" rtl="0" algn="l">
              <a:spcBef>
                <a:spcPts val="0"/>
              </a:spcBef>
              <a:spcAft>
                <a:spcPts val="0"/>
              </a:spcAft>
              <a:buNone/>
            </a:pPr>
            <a:r>
              <a:rPr lang="en" sz="1450">
                <a:solidFill>
                  <a:schemeClr val="dk2"/>
                </a:solidFill>
                <a:highlight>
                  <a:srgbClr val="FFFFFF"/>
                </a:highlight>
                <a:latin typeface="Raleway Medium"/>
                <a:ea typeface="Raleway Medium"/>
                <a:cs typeface="Raleway Medium"/>
                <a:sym typeface="Raleway Medium"/>
              </a:rPr>
              <a:t>For example, ASCII table is character encoding.</a:t>
            </a:r>
            <a:endParaRPr>
              <a:solidFill>
                <a:schemeClr val="dk2"/>
              </a:solidFill>
              <a:latin typeface="Raleway Medium"/>
              <a:ea typeface="Raleway Medium"/>
              <a:cs typeface="Raleway Medium"/>
              <a:sym typeface="Raleway Medium"/>
            </a:endParaRPr>
          </a:p>
        </p:txBody>
      </p:sp>
      <p:graphicFrame>
        <p:nvGraphicFramePr>
          <p:cNvPr id="506" name="Google Shape;506;p85"/>
          <p:cNvGraphicFramePr/>
          <p:nvPr/>
        </p:nvGraphicFramePr>
        <p:xfrm>
          <a:off x="377725" y="3092563"/>
          <a:ext cx="3000000" cy="3000000"/>
        </p:xfrm>
        <a:graphic>
          <a:graphicData uri="http://schemas.openxmlformats.org/drawingml/2006/table">
            <a:tbl>
              <a:tblPr>
                <a:noFill/>
                <a:tableStyleId>{5965CF42-0FF6-4C2D-93A9-70D82112A9AE}</a:tableStyleId>
              </a:tblPr>
              <a:tblGrid>
                <a:gridCol w="916150"/>
              </a:tblGrid>
              <a:tr h="381000">
                <a:tc>
                  <a:txBody>
                    <a:bodyPr/>
                    <a:lstStyle/>
                    <a:p>
                      <a:pPr indent="0" lvl="0" marL="0" rtl="0" algn="l">
                        <a:spcBef>
                          <a:spcPts val="0"/>
                        </a:spcBef>
                        <a:spcAft>
                          <a:spcPts val="0"/>
                        </a:spcAft>
                        <a:buNone/>
                      </a:pPr>
                      <a:r>
                        <a:rPr b="1" lang="en"/>
                        <a:t>Gender</a:t>
                      </a:r>
                      <a:endParaRPr b="1"/>
                    </a:p>
                  </a:txBody>
                  <a:tcPr marT="91425" marB="91425" marR="91425" marL="91425"/>
                </a:tc>
              </a:tr>
              <a:tr h="381000">
                <a:tc>
                  <a:txBody>
                    <a:bodyPr/>
                    <a:lstStyle/>
                    <a:p>
                      <a:pPr indent="0" lvl="0" marL="0" rtl="0" algn="l">
                        <a:spcBef>
                          <a:spcPts val="0"/>
                        </a:spcBef>
                        <a:spcAft>
                          <a:spcPts val="0"/>
                        </a:spcAft>
                        <a:buNone/>
                      </a:pPr>
                      <a:r>
                        <a:rPr lang="en"/>
                        <a:t>Male</a:t>
                      </a:r>
                      <a:endParaRPr/>
                    </a:p>
                  </a:txBody>
                  <a:tcPr marT="91425" marB="91425" marR="91425" marL="91425"/>
                </a:tc>
              </a:tr>
              <a:tr h="381000">
                <a:tc>
                  <a:txBody>
                    <a:bodyPr/>
                    <a:lstStyle/>
                    <a:p>
                      <a:pPr indent="0" lvl="0" marL="0" rtl="0" algn="l">
                        <a:spcBef>
                          <a:spcPts val="0"/>
                        </a:spcBef>
                        <a:spcAft>
                          <a:spcPts val="0"/>
                        </a:spcAft>
                        <a:buNone/>
                      </a:pPr>
                      <a:r>
                        <a:rPr lang="en"/>
                        <a:t>Female</a:t>
                      </a:r>
                      <a:endParaRPr/>
                    </a:p>
                  </a:txBody>
                  <a:tcPr marT="91425" marB="91425" marR="91425" marL="91425"/>
                </a:tc>
              </a:tr>
            </a:tbl>
          </a:graphicData>
        </a:graphic>
      </p:graphicFrame>
      <p:sp>
        <p:nvSpPr>
          <p:cNvPr id="507" name="Google Shape;507;p85"/>
          <p:cNvSpPr/>
          <p:nvPr/>
        </p:nvSpPr>
        <p:spPr>
          <a:xfrm>
            <a:off x="1491500" y="3488775"/>
            <a:ext cx="475800" cy="29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08" name="Google Shape;508;p85"/>
          <p:cNvGraphicFramePr/>
          <p:nvPr/>
        </p:nvGraphicFramePr>
        <p:xfrm>
          <a:off x="2164950" y="3092563"/>
          <a:ext cx="3000000" cy="3000000"/>
        </p:xfrm>
        <a:graphic>
          <a:graphicData uri="http://schemas.openxmlformats.org/drawingml/2006/table">
            <a:tbl>
              <a:tblPr>
                <a:noFill/>
                <a:tableStyleId>{5965CF42-0FF6-4C2D-93A9-70D82112A9AE}</a:tableStyleId>
              </a:tblPr>
              <a:tblGrid>
                <a:gridCol w="916150"/>
              </a:tblGrid>
              <a:tr h="381000">
                <a:tc>
                  <a:txBody>
                    <a:bodyPr/>
                    <a:lstStyle/>
                    <a:p>
                      <a:pPr indent="0" lvl="0" marL="0" rtl="0" algn="l">
                        <a:spcBef>
                          <a:spcPts val="0"/>
                        </a:spcBef>
                        <a:spcAft>
                          <a:spcPts val="0"/>
                        </a:spcAft>
                        <a:buNone/>
                      </a:pPr>
                      <a:r>
                        <a:rPr b="1" lang="en"/>
                        <a:t>Gender</a:t>
                      </a:r>
                      <a:endParaRPr b="1"/>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graphicFrame>
        <p:nvGraphicFramePr>
          <p:cNvPr id="509" name="Google Shape;509;p85"/>
          <p:cNvGraphicFramePr/>
          <p:nvPr/>
        </p:nvGraphicFramePr>
        <p:xfrm>
          <a:off x="4469813" y="3092575"/>
          <a:ext cx="3000000" cy="3000000"/>
        </p:xfrm>
        <a:graphic>
          <a:graphicData uri="http://schemas.openxmlformats.org/drawingml/2006/table">
            <a:tbl>
              <a:tblPr>
                <a:noFill/>
                <a:tableStyleId>{5965CF42-0FF6-4C2D-93A9-70D82112A9AE}</a:tableStyleId>
              </a:tblPr>
              <a:tblGrid>
                <a:gridCol w="1192625"/>
              </a:tblGrid>
              <a:tr h="381000">
                <a:tc>
                  <a:txBody>
                    <a:bodyPr/>
                    <a:lstStyle/>
                    <a:p>
                      <a:pPr indent="0" lvl="0" marL="0" rtl="0" algn="l">
                        <a:spcBef>
                          <a:spcPts val="0"/>
                        </a:spcBef>
                        <a:spcAft>
                          <a:spcPts val="0"/>
                        </a:spcAft>
                        <a:buNone/>
                      </a:pPr>
                      <a:r>
                        <a:rPr b="1" lang="en"/>
                        <a:t>Color</a:t>
                      </a:r>
                      <a:endParaRPr b="1"/>
                    </a:p>
                  </a:txBody>
                  <a:tcPr marT="91425" marB="91425" marR="91425" marL="91425"/>
                </a:tc>
              </a:tr>
              <a:tr h="381000">
                <a:tc>
                  <a:txBody>
                    <a:bodyPr/>
                    <a:lstStyle/>
                    <a:p>
                      <a:pPr indent="0" lvl="0" marL="0" rtl="0" algn="l">
                        <a:spcBef>
                          <a:spcPts val="0"/>
                        </a:spcBef>
                        <a:spcAft>
                          <a:spcPts val="0"/>
                        </a:spcAft>
                        <a:buNone/>
                      </a:pPr>
                      <a:r>
                        <a:rPr lang="en"/>
                        <a:t>Red</a:t>
                      </a:r>
                      <a:endParaRPr/>
                    </a:p>
                  </a:txBody>
                  <a:tcPr marT="91425" marB="91425" marR="91425" marL="91425"/>
                </a:tc>
              </a:tr>
              <a:tr h="381000">
                <a:tc>
                  <a:txBody>
                    <a:bodyPr/>
                    <a:lstStyle/>
                    <a:p>
                      <a:pPr indent="0" lvl="0" marL="0" rtl="0" algn="l">
                        <a:spcBef>
                          <a:spcPts val="0"/>
                        </a:spcBef>
                        <a:spcAft>
                          <a:spcPts val="0"/>
                        </a:spcAft>
                        <a:buNone/>
                      </a:pPr>
                      <a:r>
                        <a:rPr lang="en"/>
                        <a:t>Green</a:t>
                      </a:r>
                      <a:endParaRPr/>
                    </a:p>
                  </a:txBody>
                  <a:tcPr marT="91425" marB="91425" marR="91425" marL="91425"/>
                </a:tc>
              </a:tr>
              <a:tr h="381000">
                <a:tc>
                  <a:txBody>
                    <a:bodyPr/>
                    <a:lstStyle/>
                    <a:p>
                      <a:pPr indent="0" lvl="0" marL="0" rtl="0" algn="l">
                        <a:spcBef>
                          <a:spcPts val="0"/>
                        </a:spcBef>
                        <a:spcAft>
                          <a:spcPts val="0"/>
                        </a:spcAft>
                        <a:buNone/>
                      </a:pPr>
                      <a:r>
                        <a:rPr lang="en"/>
                        <a:t>Blue</a:t>
                      </a:r>
                      <a:endParaRPr/>
                    </a:p>
                  </a:txBody>
                  <a:tcPr marT="91425" marB="91425" marR="91425" marL="91425"/>
                </a:tc>
              </a:tr>
            </a:tbl>
          </a:graphicData>
        </a:graphic>
      </p:graphicFrame>
      <p:graphicFrame>
        <p:nvGraphicFramePr>
          <p:cNvPr id="510" name="Google Shape;510;p85"/>
          <p:cNvGraphicFramePr/>
          <p:nvPr/>
        </p:nvGraphicFramePr>
        <p:xfrm>
          <a:off x="6843025" y="3092575"/>
          <a:ext cx="3000000" cy="3000000"/>
        </p:xfrm>
        <a:graphic>
          <a:graphicData uri="http://schemas.openxmlformats.org/drawingml/2006/table">
            <a:tbl>
              <a:tblPr>
                <a:noFill/>
                <a:tableStyleId>{5965CF42-0FF6-4C2D-93A9-70D82112A9AE}</a:tableStyleId>
              </a:tblPr>
              <a:tblGrid>
                <a:gridCol w="1192625"/>
              </a:tblGrid>
              <a:tr h="381000">
                <a:tc>
                  <a:txBody>
                    <a:bodyPr/>
                    <a:lstStyle/>
                    <a:p>
                      <a:pPr indent="0" lvl="0" marL="0" rtl="0" algn="l">
                        <a:spcBef>
                          <a:spcPts val="0"/>
                        </a:spcBef>
                        <a:spcAft>
                          <a:spcPts val="0"/>
                        </a:spcAft>
                        <a:buNone/>
                      </a:pPr>
                      <a:r>
                        <a:rPr b="1" lang="en"/>
                        <a:t>Color</a:t>
                      </a:r>
                      <a:endParaRPr b="1"/>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r>
            </a:tbl>
          </a:graphicData>
        </a:graphic>
      </p:graphicFrame>
      <p:sp>
        <p:nvSpPr>
          <p:cNvPr id="511" name="Google Shape;511;p85"/>
          <p:cNvSpPr/>
          <p:nvPr/>
        </p:nvSpPr>
        <p:spPr>
          <a:xfrm>
            <a:off x="6070213" y="3538238"/>
            <a:ext cx="475800" cy="29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nvSpPr>
        <p:spPr>
          <a:xfrm>
            <a:off x="1967300" y="2378475"/>
            <a:ext cx="49749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highlight>
                  <a:srgbClr val="FFFFFF"/>
                </a:highlight>
                <a:latin typeface="Raleway Medium"/>
                <a:ea typeface="Raleway Medium"/>
                <a:cs typeface="Raleway Medium"/>
                <a:sym typeface="Raleway Medium"/>
              </a:rPr>
              <a:t>E</a:t>
            </a:r>
            <a:r>
              <a:rPr lang="en">
                <a:solidFill>
                  <a:schemeClr val="dk2"/>
                </a:solidFill>
                <a:highlight>
                  <a:srgbClr val="FFFFFF"/>
                </a:highlight>
                <a:latin typeface="Raleway Medium"/>
                <a:ea typeface="Raleway Medium"/>
                <a:cs typeface="Raleway Medium"/>
                <a:sym typeface="Raleway Medium"/>
              </a:rPr>
              <a:t>ach unique category value is assigned an integer value</a:t>
            </a:r>
            <a:endParaRPr>
              <a:solidFill>
                <a:schemeClr val="dk2"/>
              </a:solidFill>
              <a:latin typeface="Raleway Medium"/>
              <a:ea typeface="Raleway Medium"/>
              <a:cs typeface="Raleway Medium"/>
              <a:sym typeface="Raleway Medium"/>
            </a:endParaRPr>
          </a:p>
          <a:p>
            <a:pPr indent="0" lvl="0" marL="0" rtl="0" algn="l">
              <a:spcBef>
                <a:spcPts val="120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1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41"/>
          <p:cNvPicPr preferRelativeResize="0"/>
          <p:nvPr/>
        </p:nvPicPr>
        <p:blipFill>
          <a:blip r:embed="rId3">
            <a:alphaModFix/>
          </a:blip>
          <a:stretch>
            <a:fillRect/>
          </a:stretch>
        </p:blipFill>
        <p:spPr>
          <a:xfrm>
            <a:off x="2856900" y="623875"/>
            <a:ext cx="5848350" cy="3895725"/>
          </a:xfrm>
          <a:prstGeom prst="rect">
            <a:avLst/>
          </a:prstGeom>
          <a:noFill/>
          <a:ln>
            <a:noFill/>
          </a:ln>
        </p:spPr>
      </p:pic>
      <p:cxnSp>
        <p:nvCxnSpPr>
          <p:cNvPr id="182" name="Google Shape;182;p41"/>
          <p:cNvCxnSpPr/>
          <p:nvPr/>
        </p:nvCxnSpPr>
        <p:spPr>
          <a:xfrm flipH="1" rot="10800000">
            <a:off x="3548800" y="925100"/>
            <a:ext cx="4922700" cy="3047100"/>
          </a:xfrm>
          <a:prstGeom prst="straightConnector1">
            <a:avLst/>
          </a:prstGeom>
          <a:noFill/>
          <a:ln cap="flat" cmpd="sng" w="19050">
            <a:solidFill>
              <a:srgbClr val="FF0000"/>
            </a:solidFill>
            <a:prstDash val="solid"/>
            <a:round/>
            <a:headEnd len="med" w="med" type="none"/>
            <a:tailEnd len="med" w="med" type="none"/>
          </a:ln>
        </p:spPr>
      </p:cxnSp>
      <p:cxnSp>
        <p:nvCxnSpPr>
          <p:cNvPr id="183" name="Google Shape;183;p41"/>
          <p:cNvCxnSpPr/>
          <p:nvPr/>
        </p:nvCxnSpPr>
        <p:spPr>
          <a:xfrm flipH="1" rot="10800000">
            <a:off x="4856100" y="840550"/>
            <a:ext cx="3323400" cy="3113700"/>
          </a:xfrm>
          <a:prstGeom prst="straightConnector1">
            <a:avLst/>
          </a:prstGeom>
          <a:noFill/>
          <a:ln cap="flat" cmpd="sng" w="19050">
            <a:solidFill>
              <a:srgbClr val="990000"/>
            </a:solidFill>
            <a:prstDash val="solid"/>
            <a:round/>
            <a:headEnd len="med" w="med" type="none"/>
            <a:tailEnd len="med" w="med" type="none"/>
          </a:ln>
        </p:spPr>
      </p:cxnSp>
      <p:cxnSp>
        <p:nvCxnSpPr>
          <p:cNvPr id="184" name="Google Shape;184;p41"/>
          <p:cNvCxnSpPr/>
          <p:nvPr/>
        </p:nvCxnSpPr>
        <p:spPr>
          <a:xfrm flipH="1" rot="10800000">
            <a:off x="3667250" y="1182725"/>
            <a:ext cx="4872000" cy="2019900"/>
          </a:xfrm>
          <a:prstGeom prst="straightConnector1">
            <a:avLst/>
          </a:prstGeom>
          <a:noFill/>
          <a:ln cap="flat" cmpd="sng" w="19050">
            <a:solidFill>
              <a:srgbClr val="FF9900"/>
            </a:solidFill>
            <a:prstDash val="solid"/>
            <a:round/>
            <a:headEnd len="med" w="med" type="none"/>
            <a:tailEnd len="med" w="med" type="none"/>
          </a:ln>
        </p:spPr>
      </p:cxnSp>
      <p:sp>
        <p:nvSpPr>
          <p:cNvPr id="185" name="Google Shape;185;p41"/>
          <p:cNvSpPr txBox="1"/>
          <p:nvPr/>
        </p:nvSpPr>
        <p:spPr>
          <a:xfrm>
            <a:off x="4300275" y="2571750"/>
            <a:ext cx="2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186" name="Google Shape;186;p41"/>
          <p:cNvSpPr txBox="1"/>
          <p:nvPr/>
        </p:nvSpPr>
        <p:spPr>
          <a:xfrm>
            <a:off x="4993200" y="3326425"/>
            <a:ext cx="2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a:t>
            </a:r>
            <a:endParaRPr/>
          </a:p>
        </p:txBody>
      </p:sp>
      <p:sp>
        <p:nvSpPr>
          <p:cNvPr id="187" name="Google Shape;187;p41"/>
          <p:cNvSpPr txBox="1"/>
          <p:nvPr/>
        </p:nvSpPr>
        <p:spPr>
          <a:xfrm>
            <a:off x="4221000" y="3153075"/>
            <a:ext cx="2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sp>
        <p:nvSpPr>
          <p:cNvPr id="188" name="Google Shape;188;p41"/>
          <p:cNvSpPr txBox="1"/>
          <p:nvPr/>
        </p:nvSpPr>
        <p:spPr>
          <a:xfrm>
            <a:off x="152400" y="1052275"/>
            <a:ext cx="266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Which line do you think is the best </a:t>
            </a:r>
            <a:r>
              <a:rPr lang="en" sz="1600">
                <a:latin typeface="Source Sans Pro"/>
                <a:ea typeface="Source Sans Pro"/>
                <a:cs typeface="Source Sans Pro"/>
                <a:sym typeface="Source Sans Pro"/>
              </a:rPr>
              <a:t>fit </a:t>
            </a:r>
            <a:r>
              <a:rPr lang="en" sz="1600">
                <a:latin typeface="Source Sans Pro"/>
                <a:ea typeface="Source Sans Pro"/>
                <a:cs typeface="Source Sans Pro"/>
                <a:sym typeface="Source Sans Pro"/>
              </a:rPr>
              <a:t>line?</a:t>
            </a:r>
            <a:endParaRPr sz="1600">
              <a:latin typeface="Source Sans Pro"/>
              <a:ea typeface="Source Sans Pro"/>
              <a:cs typeface="Source Sans Pro"/>
              <a:sym typeface="Source Sans Pro"/>
            </a:endParaRPr>
          </a:p>
        </p:txBody>
      </p:sp>
      <p:pic>
        <p:nvPicPr>
          <p:cNvPr id="189" name="Google Shape;189;p41"/>
          <p:cNvPicPr preferRelativeResize="0"/>
          <p:nvPr/>
        </p:nvPicPr>
        <p:blipFill>
          <a:blip r:embed="rId4">
            <a:alphaModFix/>
          </a:blip>
          <a:stretch>
            <a:fillRect/>
          </a:stretch>
        </p:blipFill>
        <p:spPr>
          <a:xfrm>
            <a:off x="152400" y="1792575"/>
            <a:ext cx="2266950" cy="226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ppt_w</p:attrName>
                                        </p:attrNameLst>
                                      </p:cBhvr>
                                      <p:tavLst>
                                        <p:tav fmla="" tm="0">
                                          <p:val>
                                            <p:strVal val="0"/>
                                          </p:val>
                                        </p:tav>
                                        <p:tav fmla="" tm="100000">
                                          <p:val>
                                            <p:strVal val="#ppt_w"/>
                                          </p:val>
                                        </p:tav>
                                      </p:tavLst>
                                    </p:anim>
                                    <p:anim calcmode="lin" valueType="num">
                                      <p:cBhvr additive="base">
                                        <p:cTn dur="1000"/>
                                        <p:tgtEl>
                                          <p:spTgt spid="18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nvSpPr>
        <p:spPr>
          <a:xfrm>
            <a:off x="3438475" y="577650"/>
            <a:ext cx="290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One-Hot Encoding</a:t>
            </a:r>
            <a:endParaRPr b="1" sz="1800">
              <a:latin typeface="Source Sans Pro"/>
              <a:ea typeface="Source Sans Pro"/>
              <a:cs typeface="Source Sans Pro"/>
              <a:sym typeface="Source Sans Pro"/>
            </a:endParaRPr>
          </a:p>
        </p:txBody>
      </p:sp>
      <p:graphicFrame>
        <p:nvGraphicFramePr>
          <p:cNvPr id="518" name="Google Shape;518;p86"/>
          <p:cNvGraphicFramePr/>
          <p:nvPr/>
        </p:nvGraphicFramePr>
        <p:xfrm>
          <a:off x="1847675" y="1537825"/>
          <a:ext cx="3000000" cy="3000000"/>
        </p:xfrm>
        <a:graphic>
          <a:graphicData uri="http://schemas.openxmlformats.org/drawingml/2006/table">
            <a:tbl>
              <a:tblPr>
                <a:noFill/>
                <a:tableStyleId>{5965CF42-0FF6-4C2D-93A9-70D82112A9AE}</a:tableStyleId>
              </a:tblPr>
              <a:tblGrid>
                <a:gridCol w="1079225"/>
              </a:tblGrid>
              <a:tr h="381000">
                <a:tc>
                  <a:txBody>
                    <a:bodyPr/>
                    <a:lstStyle/>
                    <a:p>
                      <a:pPr indent="0" lvl="0" marL="0" rtl="0" algn="l">
                        <a:spcBef>
                          <a:spcPts val="0"/>
                        </a:spcBef>
                        <a:spcAft>
                          <a:spcPts val="0"/>
                        </a:spcAft>
                        <a:buNone/>
                      </a:pPr>
                      <a:r>
                        <a:rPr b="1" lang="en"/>
                        <a:t>Remarks</a:t>
                      </a:r>
                      <a:endParaRPr b="1"/>
                    </a:p>
                  </a:txBody>
                  <a:tcPr marT="91425" marB="91425" marR="91425" marL="91425"/>
                </a:tc>
              </a:tr>
              <a:tr h="381000">
                <a:tc>
                  <a:txBody>
                    <a:bodyPr/>
                    <a:lstStyle/>
                    <a:p>
                      <a:pPr indent="0" lvl="0" marL="0" rtl="0" algn="l">
                        <a:spcBef>
                          <a:spcPts val="0"/>
                        </a:spcBef>
                        <a:spcAft>
                          <a:spcPts val="0"/>
                        </a:spcAft>
                        <a:buNone/>
                      </a:pPr>
                      <a:r>
                        <a:rPr lang="en"/>
                        <a:t>Nice</a:t>
                      </a:r>
                      <a:endParaRPr/>
                    </a:p>
                  </a:txBody>
                  <a:tcPr marT="91425" marB="91425" marR="91425" marL="91425"/>
                </a:tc>
              </a:tr>
              <a:tr h="381000">
                <a:tc>
                  <a:txBody>
                    <a:bodyPr/>
                    <a:lstStyle/>
                    <a:p>
                      <a:pPr indent="0" lvl="0" marL="0" rtl="0" algn="l">
                        <a:spcBef>
                          <a:spcPts val="0"/>
                        </a:spcBef>
                        <a:spcAft>
                          <a:spcPts val="0"/>
                        </a:spcAft>
                        <a:buNone/>
                      </a:pPr>
                      <a:r>
                        <a:rPr lang="en"/>
                        <a:t>Good</a:t>
                      </a:r>
                      <a:endParaRPr/>
                    </a:p>
                  </a:txBody>
                  <a:tcPr marT="91425" marB="91425" marR="91425" marL="91425"/>
                </a:tc>
              </a:tr>
              <a:tr h="381000">
                <a:tc>
                  <a:txBody>
                    <a:bodyPr/>
                    <a:lstStyle/>
                    <a:p>
                      <a:pPr indent="0" lvl="0" marL="0" rtl="0" algn="l">
                        <a:spcBef>
                          <a:spcPts val="0"/>
                        </a:spcBef>
                        <a:spcAft>
                          <a:spcPts val="0"/>
                        </a:spcAft>
                        <a:buNone/>
                      </a:pPr>
                      <a:r>
                        <a:rPr lang="en"/>
                        <a:t>Great</a:t>
                      </a:r>
                      <a:endParaRPr/>
                    </a:p>
                  </a:txBody>
                  <a:tcPr marT="91425" marB="91425" marR="91425" marL="91425"/>
                </a:tc>
              </a:tr>
            </a:tbl>
          </a:graphicData>
        </a:graphic>
      </p:graphicFrame>
      <p:graphicFrame>
        <p:nvGraphicFramePr>
          <p:cNvPr id="519" name="Google Shape;519;p86"/>
          <p:cNvGraphicFramePr/>
          <p:nvPr/>
        </p:nvGraphicFramePr>
        <p:xfrm>
          <a:off x="4361700" y="1537825"/>
          <a:ext cx="3000000" cy="3000000"/>
        </p:xfrm>
        <a:graphic>
          <a:graphicData uri="http://schemas.openxmlformats.org/drawingml/2006/table">
            <a:tbl>
              <a:tblPr>
                <a:noFill/>
                <a:tableStyleId>{5965CF42-0FF6-4C2D-93A9-70D82112A9AE}</a:tableStyleId>
              </a:tblPr>
              <a:tblGrid>
                <a:gridCol w="1132900"/>
                <a:gridCol w="1132900"/>
                <a:gridCol w="1132900"/>
              </a:tblGrid>
              <a:tr h="381000">
                <a:tc>
                  <a:txBody>
                    <a:bodyPr/>
                    <a:lstStyle/>
                    <a:p>
                      <a:pPr indent="0" lvl="0" marL="0" rtl="0" algn="l">
                        <a:spcBef>
                          <a:spcPts val="0"/>
                        </a:spcBef>
                        <a:spcAft>
                          <a:spcPts val="0"/>
                        </a:spcAft>
                        <a:buNone/>
                      </a:pPr>
                      <a:r>
                        <a:rPr b="1" lang="en"/>
                        <a:t>Great_rem</a:t>
                      </a:r>
                      <a:endParaRPr b="1"/>
                    </a:p>
                  </a:txBody>
                  <a:tcPr marT="91425" marB="91425" marR="91425" marL="91425"/>
                </a:tc>
                <a:tc>
                  <a:txBody>
                    <a:bodyPr/>
                    <a:lstStyle/>
                    <a:p>
                      <a:pPr indent="0" lvl="0" marL="0" rtl="0" algn="l">
                        <a:spcBef>
                          <a:spcPts val="0"/>
                        </a:spcBef>
                        <a:spcAft>
                          <a:spcPts val="0"/>
                        </a:spcAft>
                        <a:buNone/>
                      </a:pPr>
                      <a:r>
                        <a:rPr b="1" lang="en"/>
                        <a:t>Nice_rem</a:t>
                      </a:r>
                      <a:endParaRPr b="1"/>
                    </a:p>
                  </a:txBody>
                  <a:tcPr marT="91425" marB="91425" marR="91425" marL="91425"/>
                </a:tc>
                <a:tc>
                  <a:txBody>
                    <a:bodyPr/>
                    <a:lstStyle/>
                    <a:p>
                      <a:pPr indent="0" lvl="0" marL="0" rtl="0" algn="l">
                        <a:spcBef>
                          <a:spcPts val="0"/>
                        </a:spcBef>
                        <a:spcAft>
                          <a:spcPts val="0"/>
                        </a:spcAft>
                        <a:buNone/>
                      </a:pPr>
                      <a:r>
                        <a:rPr b="1" lang="en"/>
                        <a:t>Good_rem</a:t>
                      </a:r>
                      <a:endParaRPr b="1"/>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520" name="Google Shape;520;p86"/>
          <p:cNvSpPr/>
          <p:nvPr/>
        </p:nvSpPr>
        <p:spPr>
          <a:xfrm>
            <a:off x="3406388" y="2181600"/>
            <a:ext cx="475800" cy="29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6"/>
          <p:cNvSpPr txBox="1"/>
          <p:nvPr/>
        </p:nvSpPr>
        <p:spPr>
          <a:xfrm>
            <a:off x="1595575" y="941500"/>
            <a:ext cx="659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ource Sans Pro"/>
                <a:ea typeface="Source Sans Pro"/>
                <a:cs typeface="Source Sans Pro"/>
                <a:sym typeface="Source Sans Pro"/>
              </a:rPr>
              <a:t>The categorical parameters will prepare separate columns for each label</a:t>
            </a:r>
            <a:endParaRPr sz="1500">
              <a:solidFill>
                <a:schemeClr val="dk2"/>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nvSpPr>
        <p:spPr>
          <a:xfrm>
            <a:off x="3030975" y="2081900"/>
            <a:ext cx="3327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Source Sans Pro"/>
                <a:ea typeface="Source Sans Pro"/>
                <a:cs typeface="Source Sans Pro"/>
                <a:sym typeface="Source Sans Pro"/>
              </a:rPr>
              <a:t>Time to train our model  :3</a:t>
            </a:r>
            <a:endParaRPr sz="2100">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88"/>
          <p:cNvPicPr preferRelativeResize="0"/>
          <p:nvPr/>
        </p:nvPicPr>
        <p:blipFill>
          <a:blip r:embed="rId3">
            <a:alphaModFix/>
          </a:blip>
          <a:stretch>
            <a:fillRect/>
          </a:stretch>
        </p:blipFill>
        <p:spPr>
          <a:xfrm>
            <a:off x="2504725" y="196300"/>
            <a:ext cx="4547650"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9"/>
          <p:cNvSpPr txBox="1"/>
          <p:nvPr>
            <p:ph type="title"/>
          </p:nvPr>
        </p:nvSpPr>
        <p:spPr>
          <a:xfrm>
            <a:off x="311700" y="28645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Holy “Normal Equation”</a:t>
            </a:r>
            <a:endParaRPr/>
          </a:p>
        </p:txBody>
      </p:sp>
      <p:pic>
        <p:nvPicPr>
          <p:cNvPr id="537" name="Google Shape;537;p89"/>
          <p:cNvPicPr preferRelativeResize="0"/>
          <p:nvPr/>
        </p:nvPicPr>
        <p:blipFill>
          <a:blip r:embed="rId3">
            <a:alphaModFix/>
          </a:blip>
          <a:stretch>
            <a:fillRect/>
          </a:stretch>
        </p:blipFill>
        <p:spPr>
          <a:xfrm>
            <a:off x="2561049" y="3436450"/>
            <a:ext cx="3062650" cy="461500"/>
          </a:xfrm>
          <a:prstGeom prst="rect">
            <a:avLst/>
          </a:prstGeom>
          <a:noFill/>
          <a:ln>
            <a:noFill/>
          </a:ln>
        </p:spPr>
      </p:pic>
      <p:sp>
        <p:nvSpPr>
          <p:cNvPr id="538" name="Google Shape;538;p89"/>
          <p:cNvSpPr txBox="1"/>
          <p:nvPr/>
        </p:nvSpPr>
        <p:spPr>
          <a:xfrm>
            <a:off x="385500" y="4101325"/>
            <a:ext cx="663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No iterations! :D</a:t>
            </a:r>
            <a:endParaRPr sz="1600">
              <a:latin typeface="Source Sans Pro"/>
              <a:ea typeface="Source Sans Pro"/>
              <a:cs typeface="Source Sans Pro"/>
              <a:sym typeface="Source Sans Pro"/>
            </a:endParaRPr>
          </a:p>
        </p:txBody>
      </p:sp>
      <p:pic>
        <p:nvPicPr>
          <p:cNvPr descr="{&quot;mathml&quot;:&quot;&lt;math style=\&quot;font-family:stix;font-size:16px;\&quot; xmlns=\&quot;http://www.w3.org/1998/Math/MathML\&quot;&gt;&lt;mstyle mathsize=\&quot;16px\&quot;&gt;&lt;mi&gt;X&lt;/mi&gt;&lt;mo&gt;=&lt;/mo&gt;&lt;msub&gt;&lt;mfenced open=\&quot;[\&quot; close=\&quot;]\&quot;&gt;&lt;mrow&gt;&lt;mo&gt;.&lt;/mo&gt;&lt;mo&gt;.&lt;/mo&gt;&lt;mo&gt;.&lt;/mo&gt;&lt;msup&gt;&lt;mfenced&gt;&lt;msup&gt;&lt;mi&gt;X&lt;/mi&gt;&lt;mfenced&gt;&lt;mn&gt;1&lt;/mn&gt;&lt;/mfenced&gt;&lt;/msup&gt;&lt;/mfenced&gt;&lt;mi&gt;T&lt;/mi&gt;&lt;/msup&gt;&lt;mo&gt;.&lt;/mo&gt;&lt;mo&gt;.&lt;/mo&gt;&lt;mo&gt;.&lt;/mo&gt;&lt;mspace linebreak=\&quot;newline\&quot;/&gt;&lt;mo&gt;.&lt;/mo&gt;&lt;mo&gt;.&lt;/mo&gt;&lt;mo&gt;.&lt;/mo&gt;&lt;msup&gt;&lt;mfenced&gt;&lt;msup&gt;&lt;mi&gt;X&lt;/mi&gt;&lt;mfenced&gt;&lt;mn&gt;2&lt;/mn&gt;&lt;/mfenced&gt;&lt;/msup&gt;&lt;/mfenced&gt;&lt;mi&gt;T&lt;/mi&gt;&lt;/msup&gt;&lt;mo&gt;.&lt;/mo&gt;&lt;mo&gt;.&lt;/mo&gt;&lt;mo&gt;.&lt;/mo&gt;&lt;mspace linebreak=\&quot;newline\&quot;/&gt;&lt;mo&gt;.&lt;/mo&gt;&lt;mspace linebreak=\&quot;newline\&quot;/&gt;&lt;mo&gt;.&lt;/mo&gt;&lt;mspace linebreak=\&quot;newline\&quot;/&gt;&lt;mo&gt;.&lt;/mo&gt;&lt;mo&gt;.&lt;/mo&gt;&lt;mo&gt;.&lt;/mo&gt;&lt;msup&gt;&lt;mfenced&gt;&lt;msup&gt;&lt;mi&gt;X&lt;/mi&gt;&lt;mfenced&gt;&lt;mrow&gt;&lt;mi&gt;m&lt;/mi&gt;&lt;mo&gt;-&lt;/mo&gt;&lt;mn&gt;1&lt;/mn&gt;&lt;/mrow&gt;&lt;/mfenced&gt;&lt;/msup&gt;&lt;/mfenced&gt;&lt;mi&gt;T&lt;/mi&gt;&lt;/msup&gt;&lt;mo&gt;.&lt;/mo&gt;&lt;mo&gt;.&lt;/mo&gt;&lt;mo&gt;.&lt;/mo&gt;&lt;mspace linebreak=\&quot;newline\&quot;/&gt;&lt;mo&gt;.&lt;/mo&gt;&lt;mo&gt;.&lt;/mo&gt;&lt;mo&gt;.&lt;/mo&gt;&lt;msup&gt;&lt;mfenced&gt;&lt;msup&gt;&lt;mi&gt;X&lt;/mi&gt;&lt;mfenced&gt;&lt;mi&gt;m&lt;/mi&gt;&lt;/mfenced&gt;&lt;/msup&gt;&lt;/mfenced&gt;&lt;mi&gt;T&lt;/mi&gt;&lt;/msup&gt;&lt;mo&gt;.&lt;/mo&gt;&lt;mo&gt;.&lt;/mo&gt;&lt;mo&gt;.&lt;/mo&gt;&lt;/mrow&gt;&lt;/mfenced&gt;&lt;mrow&gt;&lt;mi&gt;m&lt;/mi&gt;&lt;mo&gt;&amp;#xD7;&lt;/mo&gt;&lt;mfenced&gt;&lt;mrow&gt;&lt;mi&gt;n&lt;/mi&gt;&lt;mo&gt;+&lt;/mo&gt;&lt;mn&gt;1&lt;/mn&gt;&lt;/mrow&gt;&lt;/mfenced&gt;&lt;/mrow&gt;&lt;/msub&gt;&lt;/mstyle&gt;&lt;/math&gt;&quot;,&quot;truncated&quot;:false}" id="539" name="Google Shape;539;p89" title="X equals open square brackets... open parentheses X to the power of open parentheses 1 close parentheses end exponent close parentheses to the power of T...&#10;... open parentheses X to the power of open parentheses 2 close parentheses end exponent close parentheses to the power of T...&#10;.&#10;.&#10;... open parentheses X to the power of open parentheses m minus 1 close parentheses end exponent close parentheses to the power of T...&#10;... open parentheses X to the power of open parentheses m close parentheses end exponent close parentheses to the power of T... close square brackets subscript m cross times open parentheses n plus 1 close parentheses end subscript"/>
          <p:cNvPicPr preferRelativeResize="0"/>
          <p:nvPr/>
        </p:nvPicPr>
        <p:blipFill>
          <a:blip r:embed="rId4">
            <a:alphaModFix/>
          </a:blip>
          <a:stretch>
            <a:fillRect/>
          </a:stretch>
        </p:blipFill>
        <p:spPr>
          <a:xfrm>
            <a:off x="3183813" y="1103975"/>
            <a:ext cx="2796032" cy="2056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1000"/>
                                        <p:tgtEl>
                                          <p:spTgt spid="5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nvSpPr>
        <p:spPr>
          <a:xfrm>
            <a:off x="289650" y="236975"/>
            <a:ext cx="627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Raleway"/>
                <a:ea typeface="Raleway"/>
                <a:cs typeface="Raleway"/>
                <a:sym typeface="Raleway"/>
              </a:rPr>
              <a:t>Time for just a tiny bit more maths :3</a:t>
            </a:r>
            <a:endParaRPr b="1" sz="2700">
              <a:latin typeface="Raleway"/>
              <a:ea typeface="Raleway"/>
              <a:cs typeface="Raleway"/>
              <a:sym typeface="Raleway"/>
            </a:endParaRPr>
          </a:p>
        </p:txBody>
      </p:sp>
      <p:pic>
        <p:nvPicPr>
          <p:cNvPr id="545" name="Google Shape;545;p90"/>
          <p:cNvPicPr preferRelativeResize="0"/>
          <p:nvPr/>
        </p:nvPicPr>
        <p:blipFill>
          <a:blip r:embed="rId3">
            <a:alphaModFix/>
          </a:blip>
          <a:stretch>
            <a:fillRect/>
          </a:stretch>
        </p:blipFill>
        <p:spPr>
          <a:xfrm>
            <a:off x="2765463" y="905288"/>
            <a:ext cx="3613075" cy="1501900"/>
          </a:xfrm>
          <a:prstGeom prst="rect">
            <a:avLst/>
          </a:prstGeom>
          <a:noFill/>
          <a:ln>
            <a:noFill/>
          </a:ln>
        </p:spPr>
      </p:pic>
      <p:sp>
        <p:nvSpPr>
          <p:cNvPr id="546" name="Google Shape;546;p90"/>
          <p:cNvSpPr txBox="1"/>
          <p:nvPr/>
        </p:nvSpPr>
        <p:spPr>
          <a:xfrm>
            <a:off x="397800" y="2475200"/>
            <a:ext cx="8598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highlight>
                  <a:srgbClr val="FFFFFF"/>
                </a:highlight>
                <a:latin typeface="Source Sans Pro"/>
                <a:ea typeface="Source Sans Pro"/>
                <a:cs typeface="Source Sans Pro"/>
                <a:sym typeface="Source Sans Pro"/>
              </a:rPr>
              <a:t>Note that         is a vector, and so is </a:t>
            </a:r>
            <a:r>
              <a:rPr lang="en" sz="1600">
                <a:highlight>
                  <a:srgbClr val="F7F7F7"/>
                </a:highlight>
                <a:latin typeface="Source Sans Pro"/>
                <a:ea typeface="Source Sans Pro"/>
                <a:cs typeface="Source Sans Pro"/>
                <a:sym typeface="Source Sans Pro"/>
              </a:rPr>
              <a:t>y</a:t>
            </a:r>
            <a:r>
              <a:rPr lang="en" sz="1600">
                <a:highlight>
                  <a:srgbClr val="FFFFFF"/>
                </a:highlight>
                <a:latin typeface="Source Sans Pro"/>
                <a:ea typeface="Source Sans Pro"/>
                <a:cs typeface="Source Sans Pro"/>
                <a:sym typeface="Source Sans Pro"/>
              </a:rPr>
              <a:t>. So, when we multiply one by another, it doesn't matter what the order is (as long as the dimensions work out). So, we can further simplify:</a:t>
            </a:r>
            <a:endParaRPr sz="1600">
              <a:latin typeface="Source Sans Pro"/>
              <a:ea typeface="Source Sans Pro"/>
              <a:cs typeface="Source Sans Pro"/>
              <a:sym typeface="Source Sans Pro"/>
            </a:endParaRPr>
          </a:p>
        </p:txBody>
      </p:sp>
      <p:pic>
        <p:nvPicPr>
          <p:cNvPr id="547" name="Google Shape;547;p90"/>
          <p:cNvPicPr preferRelativeResize="0"/>
          <p:nvPr/>
        </p:nvPicPr>
        <p:blipFill>
          <a:blip r:embed="rId4">
            <a:alphaModFix/>
          </a:blip>
          <a:stretch>
            <a:fillRect/>
          </a:stretch>
        </p:blipFill>
        <p:spPr>
          <a:xfrm>
            <a:off x="1307550" y="2590800"/>
            <a:ext cx="281150" cy="230950"/>
          </a:xfrm>
          <a:prstGeom prst="rect">
            <a:avLst/>
          </a:prstGeom>
          <a:noFill/>
          <a:ln>
            <a:noFill/>
          </a:ln>
        </p:spPr>
      </p:pic>
      <p:pic>
        <p:nvPicPr>
          <p:cNvPr id="548" name="Google Shape;548;p90"/>
          <p:cNvPicPr preferRelativeResize="0"/>
          <p:nvPr/>
        </p:nvPicPr>
        <p:blipFill>
          <a:blip r:embed="rId5">
            <a:alphaModFix/>
          </a:blip>
          <a:stretch>
            <a:fillRect/>
          </a:stretch>
        </p:blipFill>
        <p:spPr>
          <a:xfrm>
            <a:off x="3110163" y="3084175"/>
            <a:ext cx="3174175" cy="605350"/>
          </a:xfrm>
          <a:prstGeom prst="rect">
            <a:avLst/>
          </a:prstGeom>
          <a:noFill/>
          <a:ln>
            <a:noFill/>
          </a:ln>
        </p:spPr>
      </p:pic>
      <p:sp>
        <p:nvSpPr>
          <p:cNvPr id="549" name="Google Shape;549;p90"/>
          <p:cNvSpPr txBox="1"/>
          <p:nvPr/>
        </p:nvSpPr>
        <p:spPr>
          <a:xfrm>
            <a:off x="415575" y="3689525"/>
            <a:ext cx="269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It’s derivative:</a:t>
            </a:r>
            <a:endParaRPr sz="1600">
              <a:latin typeface="Source Sans Pro"/>
              <a:ea typeface="Source Sans Pro"/>
              <a:cs typeface="Source Sans Pro"/>
              <a:sym typeface="Source Sans Pro"/>
            </a:endParaRPr>
          </a:p>
        </p:txBody>
      </p:sp>
      <p:pic>
        <p:nvPicPr>
          <p:cNvPr id="550" name="Google Shape;550;p90"/>
          <p:cNvPicPr preferRelativeResize="0"/>
          <p:nvPr/>
        </p:nvPicPr>
        <p:blipFill>
          <a:blip r:embed="rId6">
            <a:alphaModFix/>
          </a:blip>
          <a:stretch>
            <a:fillRect/>
          </a:stretch>
        </p:blipFill>
        <p:spPr>
          <a:xfrm>
            <a:off x="2849400" y="4264250"/>
            <a:ext cx="3681526" cy="558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1"/>
          <p:cNvSpPr txBox="1"/>
          <p:nvPr/>
        </p:nvSpPr>
        <p:spPr>
          <a:xfrm>
            <a:off x="473950" y="251375"/>
            <a:ext cx="773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To minimize J, we set its derivative to be zero and obtain the normal equation.</a:t>
            </a:r>
            <a:endParaRPr sz="1600">
              <a:latin typeface="Source Sans Pro"/>
              <a:ea typeface="Source Sans Pro"/>
              <a:cs typeface="Source Sans Pro"/>
              <a:sym typeface="Source Sans Pro"/>
            </a:endParaRPr>
          </a:p>
        </p:txBody>
      </p:sp>
      <p:pic>
        <p:nvPicPr>
          <p:cNvPr id="556" name="Google Shape;556;p91"/>
          <p:cNvPicPr preferRelativeResize="0"/>
          <p:nvPr/>
        </p:nvPicPr>
        <p:blipFill>
          <a:blip r:embed="rId3">
            <a:alphaModFix/>
          </a:blip>
          <a:stretch>
            <a:fillRect/>
          </a:stretch>
        </p:blipFill>
        <p:spPr>
          <a:xfrm>
            <a:off x="3353025" y="820525"/>
            <a:ext cx="1538713" cy="431100"/>
          </a:xfrm>
          <a:prstGeom prst="rect">
            <a:avLst/>
          </a:prstGeom>
          <a:noFill/>
          <a:ln>
            <a:noFill/>
          </a:ln>
        </p:spPr>
      </p:pic>
      <p:pic>
        <p:nvPicPr>
          <p:cNvPr id="557" name="Google Shape;557;p91"/>
          <p:cNvPicPr preferRelativeResize="0"/>
          <p:nvPr/>
        </p:nvPicPr>
        <p:blipFill>
          <a:blip r:embed="rId4">
            <a:alphaModFix/>
          </a:blip>
          <a:stretch>
            <a:fillRect/>
          </a:stretch>
        </p:blipFill>
        <p:spPr>
          <a:xfrm>
            <a:off x="3312200" y="1389675"/>
            <a:ext cx="1538725" cy="293698"/>
          </a:xfrm>
          <a:prstGeom prst="rect">
            <a:avLst/>
          </a:prstGeom>
          <a:noFill/>
          <a:ln>
            <a:noFill/>
          </a:ln>
        </p:spPr>
      </p:pic>
      <p:sp>
        <p:nvSpPr>
          <p:cNvPr id="558" name="Google Shape;558;p91"/>
          <p:cNvSpPr txBox="1"/>
          <p:nvPr/>
        </p:nvSpPr>
        <p:spPr>
          <a:xfrm>
            <a:off x="612350" y="2280000"/>
            <a:ext cx="773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Dimensions of               is (n x n). Time complexity for inverting it will be O(      ).</a:t>
            </a:r>
            <a:endParaRPr sz="1600">
              <a:latin typeface="Source Sans Pro"/>
              <a:ea typeface="Source Sans Pro"/>
              <a:cs typeface="Source Sans Pro"/>
              <a:sym typeface="Source Sans Pro"/>
            </a:endParaRPr>
          </a:p>
        </p:txBody>
      </p:sp>
      <p:pic>
        <p:nvPicPr>
          <p:cNvPr id="559" name="Google Shape;559;p91"/>
          <p:cNvPicPr preferRelativeResize="0"/>
          <p:nvPr/>
        </p:nvPicPr>
        <p:blipFill>
          <a:blip r:embed="rId5">
            <a:alphaModFix/>
          </a:blip>
          <a:stretch>
            <a:fillRect/>
          </a:stretch>
        </p:blipFill>
        <p:spPr>
          <a:xfrm>
            <a:off x="1979175" y="2386200"/>
            <a:ext cx="453021" cy="218700"/>
          </a:xfrm>
          <a:prstGeom prst="rect">
            <a:avLst/>
          </a:prstGeom>
          <a:noFill/>
          <a:ln>
            <a:noFill/>
          </a:ln>
        </p:spPr>
      </p:pic>
      <p:pic>
        <p:nvPicPr>
          <p:cNvPr descr="{&quot;mathml&quot;:&quot;&lt;math style=\&quot;font-family:stix;font-size:16px;\&quot; xmlns=\&quot;http://www.w3.org/1998/Math/MathML\&quot;&gt;&lt;mstyle mathsize=\&quot;16px\&quot;&gt;&lt;msup&gt;&lt;mi&gt;n&lt;/mi&gt;&lt;mn&gt;3&lt;/mn&gt;&lt;/msup&gt;&lt;/mstyle&gt;&lt;/math&gt;&quot;,&quot;truncated&quot;:false}" id="560" name="Google Shape;560;p91" title="n cubed"/>
          <p:cNvPicPr preferRelativeResize="0"/>
          <p:nvPr/>
        </p:nvPicPr>
        <p:blipFill>
          <a:blip r:embed="rId6">
            <a:alphaModFix/>
          </a:blip>
          <a:stretch>
            <a:fillRect/>
          </a:stretch>
        </p:blipFill>
        <p:spPr>
          <a:xfrm>
            <a:off x="6795193" y="2410206"/>
            <a:ext cx="207264" cy="170688"/>
          </a:xfrm>
          <a:prstGeom prst="rect">
            <a:avLst/>
          </a:prstGeom>
          <a:noFill/>
          <a:ln>
            <a:noFill/>
          </a:ln>
        </p:spPr>
      </p:pic>
      <p:sp>
        <p:nvSpPr>
          <p:cNvPr id="561" name="Google Shape;561;p91"/>
          <p:cNvSpPr txBox="1"/>
          <p:nvPr/>
        </p:nvSpPr>
        <p:spPr>
          <a:xfrm>
            <a:off x="612350" y="2711100"/>
            <a:ext cx="721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Hence, it is not advised to use the normal equation if no. of features is too high.</a:t>
            </a:r>
            <a:endParaRPr sz="1600">
              <a:latin typeface="Source Sans Pro"/>
              <a:ea typeface="Source Sans Pro"/>
              <a:cs typeface="Source Sans Pro"/>
              <a:sym typeface="Source Sans Pro"/>
            </a:endParaRPr>
          </a:p>
        </p:txBody>
      </p:sp>
      <p:sp>
        <p:nvSpPr>
          <p:cNvPr id="562" name="Google Shape;562;p91"/>
          <p:cNvSpPr txBox="1"/>
          <p:nvPr/>
        </p:nvSpPr>
        <p:spPr>
          <a:xfrm>
            <a:off x="630700" y="3602500"/>
            <a:ext cx="741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Source Sans Pro"/>
                <a:ea typeface="Source Sans Pro"/>
                <a:cs typeface="Source Sans Pro"/>
                <a:sym typeface="Source Sans Pro"/>
              </a:rPr>
              <a:t>Note:</a:t>
            </a:r>
            <a:r>
              <a:rPr lang="en" sz="1600">
                <a:latin typeface="Source Sans Pro"/>
                <a:ea typeface="Source Sans Pro"/>
                <a:cs typeface="Source Sans Pro"/>
                <a:sym typeface="Source Sans Pro"/>
              </a:rPr>
              <a:t> Normal equation works only when m &gt; n.</a:t>
            </a:r>
            <a:endParaRPr sz="16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92"/>
          <p:cNvPicPr preferRelativeResize="0"/>
          <p:nvPr/>
        </p:nvPicPr>
        <p:blipFill>
          <a:blip r:embed="rId3">
            <a:alphaModFix/>
          </a:blip>
          <a:stretch>
            <a:fillRect/>
          </a:stretch>
        </p:blipFill>
        <p:spPr>
          <a:xfrm>
            <a:off x="3520525" y="1074300"/>
            <a:ext cx="5307100" cy="3756700"/>
          </a:xfrm>
          <a:prstGeom prst="rect">
            <a:avLst/>
          </a:prstGeom>
          <a:noFill/>
          <a:ln>
            <a:noFill/>
          </a:ln>
        </p:spPr>
      </p:pic>
      <p:sp>
        <p:nvSpPr>
          <p:cNvPr id="568" name="Google Shape;568;p92"/>
          <p:cNvSpPr txBox="1"/>
          <p:nvPr/>
        </p:nvSpPr>
        <p:spPr>
          <a:xfrm>
            <a:off x="765300" y="724600"/>
            <a:ext cx="38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Source Sans Pro"/>
                <a:ea typeface="Source Sans Pro"/>
                <a:cs typeface="Source Sans Pro"/>
                <a:sym typeface="Source Sans Pro"/>
              </a:rPr>
              <a:t>Thanks for coming!</a:t>
            </a:r>
            <a:endParaRPr b="1" sz="2700">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Media</a:t>
            </a:r>
            <a:endParaRPr/>
          </a:p>
        </p:txBody>
      </p:sp>
      <p:sp>
        <p:nvSpPr>
          <p:cNvPr id="574" name="Google Shape;57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our social media handles for regular updates</a:t>
            </a:r>
            <a:endParaRPr/>
          </a:p>
        </p:txBody>
      </p:sp>
      <p:pic>
        <p:nvPicPr>
          <p:cNvPr id="575" name="Google Shape;575;p93"/>
          <p:cNvPicPr preferRelativeResize="0"/>
          <p:nvPr/>
        </p:nvPicPr>
        <p:blipFill>
          <a:blip r:embed="rId3">
            <a:alphaModFix/>
          </a:blip>
          <a:stretch>
            <a:fillRect/>
          </a:stretch>
        </p:blipFill>
        <p:spPr>
          <a:xfrm>
            <a:off x="525625" y="1751850"/>
            <a:ext cx="1639800" cy="1639800"/>
          </a:xfrm>
          <a:prstGeom prst="rect">
            <a:avLst/>
          </a:prstGeom>
          <a:noFill/>
          <a:ln>
            <a:noFill/>
          </a:ln>
        </p:spPr>
      </p:pic>
      <p:sp>
        <p:nvSpPr>
          <p:cNvPr id="576" name="Google Shape;576;p93"/>
          <p:cNvSpPr txBox="1"/>
          <p:nvPr/>
        </p:nvSpPr>
        <p:spPr>
          <a:xfrm>
            <a:off x="80282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577" name="Google Shape;577;p93"/>
          <p:cNvPicPr preferRelativeResize="0"/>
          <p:nvPr/>
        </p:nvPicPr>
        <p:blipFill>
          <a:blip r:embed="rId4">
            <a:alphaModFix/>
          </a:blip>
          <a:stretch>
            <a:fillRect/>
          </a:stretch>
        </p:blipFill>
        <p:spPr>
          <a:xfrm>
            <a:off x="2643500" y="1751850"/>
            <a:ext cx="1639799" cy="1639799"/>
          </a:xfrm>
          <a:prstGeom prst="rect">
            <a:avLst/>
          </a:prstGeom>
          <a:noFill/>
          <a:ln>
            <a:noFill/>
          </a:ln>
        </p:spPr>
      </p:pic>
      <p:sp>
        <p:nvSpPr>
          <p:cNvPr id="578" name="Google Shape;578;p93"/>
          <p:cNvSpPr txBox="1"/>
          <p:nvPr/>
        </p:nvSpPr>
        <p:spPr>
          <a:xfrm>
            <a:off x="292070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pic>
        <p:nvPicPr>
          <p:cNvPr id="579" name="Google Shape;579;p93"/>
          <p:cNvPicPr preferRelativeResize="0"/>
          <p:nvPr/>
        </p:nvPicPr>
        <p:blipFill>
          <a:blip r:embed="rId5">
            <a:alphaModFix/>
          </a:blip>
          <a:stretch>
            <a:fillRect/>
          </a:stretch>
        </p:blipFill>
        <p:spPr>
          <a:xfrm>
            <a:off x="4761375" y="1751850"/>
            <a:ext cx="1639801" cy="1639801"/>
          </a:xfrm>
          <a:prstGeom prst="rect">
            <a:avLst/>
          </a:prstGeom>
          <a:noFill/>
          <a:ln>
            <a:noFill/>
          </a:ln>
        </p:spPr>
      </p:pic>
      <p:sp>
        <p:nvSpPr>
          <p:cNvPr id="580" name="Google Shape;580;p93"/>
          <p:cNvSpPr txBox="1"/>
          <p:nvPr/>
        </p:nvSpPr>
        <p:spPr>
          <a:xfrm>
            <a:off x="503857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YouTube</a:t>
            </a:r>
            <a:endParaRPr>
              <a:latin typeface="Source Sans Pro"/>
              <a:ea typeface="Source Sans Pro"/>
              <a:cs typeface="Source Sans Pro"/>
              <a:sym typeface="Source Sans Pro"/>
            </a:endParaRPr>
          </a:p>
        </p:txBody>
      </p:sp>
      <p:pic>
        <p:nvPicPr>
          <p:cNvPr id="581" name="Google Shape;581;p93"/>
          <p:cNvPicPr preferRelativeResize="0"/>
          <p:nvPr/>
        </p:nvPicPr>
        <p:blipFill>
          <a:blip r:embed="rId6">
            <a:alphaModFix/>
          </a:blip>
          <a:stretch>
            <a:fillRect/>
          </a:stretch>
        </p:blipFill>
        <p:spPr>
          <a:xfrm>
            <a:off x="6879250" y="1751850"/>
            <a:ext cx="1639800" cy="1639800"/>
          </a:xfrm>
          <a:prstGeom prst="rect">
            <a:avLst/>
          </a:prstGeom>
          <a:noFill/>
          <a:ln>
            <a:noFill/>
          </a:ln>
        </p:spPr>
      </p:pic>
      <p:sp>
        <p:nvSpPr>
          <p:cNvPr id="582" name="Google Shape;582;p93"/>
          <p:cNvSpPr txBox="1"/>
          <p:nvPr/>
        </p:nvSpPr>
        <p:spPr>
          <a:xfrm>
            <a:off x="715645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WhatsApp</a:t>
            </a:r>
            <a:endParaRPr>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431950" y="343150"/>
            <a:ext cx="663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Finding the best-fit line or Hyperplane</a:t>
            </a:r>
            <a:endParaRPr b="1">
              <a:latin typeface="Raleway"/>
              <a:ea typeface="Raleway"/>
              <a:cs typeface="Raleway"/>
              <a:sym typeface="Raleway"/>
            </a:endParaRPr>
          </a:p>
        </p:txBody>
      </p:sp>
      <p:pic>
        <p:nvPicPr>
          <p:cNvPr descr="{&quot;mathml&quot;:&quot;&lt;math style=\&quot;font-family:stix;font-size:16px;\&quot; xmlns=\&quot;http://www.w3.org/1998/Math/MathML\&quot;&gt;&lt;mstyle mathsize=\&quot;16px\&quot;&gt;&lt;mi&gt;y&lt;/mi&gt;&lt;mo&gt;=&lt;/mo&gt;&lt;mi&gt;m&lt;/mi&gt;&lt;mi&gt;x&lt;/mi&gt;&lt;mo&gt;+&lt;/mo&gt;&lt;mi&gt;c&lt;/mi&gt;&lt;mspace linebreak=\&quot;newline\&quot;/&gt;&lt;msub&gt;&lt;mi&gt;h&lt;/mi&gt;&lt;mi&gt;&amp;#x3B8;&lt;/mi&gt;&lt;/msub&gt;&lt;mfenced&gt;&lt;mi&gt;x&lt;/mi&gt;&lt;/mfenced&gt;&lt;mo&gt;=&lt;/mo&gt;&lt;msub&gt;&lt;mi&gt;&amp;#x3B8;&lt;/mi&gt;&lt;mn&gt;0&lt;/mn&gt;&lt;/msub&gt;&lt;mo&gt;+&lt;/mo&gt;&lt;msub&gt;&lt;mi&gt;&amp;#x3B8;&lt;/mi&gt;&lt;mn&gt;1&lt;/mn&gt;&lt;/msub&gt;&lt;mi&gt;x&lt;/mi&gt;&lt;mspace linebreak=\&quot;newline\&quot;/&gt;&lt;mi&gt;&amp;#x3B8;&lt;/mi&gt;&lt;mo&gt;=&lt;/mo&gt;&lt;mfenced open=\&quot;[\&quot; close=\&quot;]\&quot;&gt;&lt;mtable&gt;&lt;mtr&gt;&lt;mtd&gt;&lt;msub&gt;&lt;mi&gt;&amp;#x3B8;&lt;/mi&gt;&lt;mn&gt;0&lt;/mn&gt;&lt;/msub&gt;&lt;/mtd&gt;&lt;/mtr&gt;&lt;mtr&gt;&lt;mtd&gt;&lt;msub&gt;&lt;mi&gt;&amp;#x3B8;&lt;/mi&gt;&lt;mn&gt;1&lt;/mn&gt;&lt;/msub&gt;&lt;/mtd&gt;&lt;/mtr&gt;&lt;/mtable&gt;&lt;/mfenced&gt;&lt;mspace linebreak=\&quot;newline\&quot;/&gt;&lt;msup&gt;&lt;mi&gt;X&lt;/mi&gt;&lt;mfenced&gt;&lt;mi&gt;i&lt;/mi&gt;&lt;/mfenced&gt;&lt;/msup&gt;&lt;mo&gt;=&lt;/mo&gt;&lt;mfenced open=\&quot;[\&quot; close=\&quot;]\&quot;&gt;&lt;mtable&gt;&lt;mtr&gt;&lt;mtd&gt;&lt;mn&gt;1&lt;/mn&gt;&lt;/mtd&gt;&lt;/mtr&gt;&lt;mtr&gt;&lt;mtd&gt;&lt;msub&gt;&lt;mi&gt;x&lt;/mi&gt;&lt;mi&gt;i&lt;/mi&gt;&lt;/msub&gt;&lt;/mtd&gt;&lt;/mtr&gt;&lt;/mtable&gt;&lt;/mfenced&gt;&lt;mspace linebreak=\&quot;newline\&quot;/&gt;&lt;msub&gt;&lt;mi&gt;h&lt;/mi&gt;&lt;mi&gt;&amp;#x3B8;&lt;/mi&gt;&lt;/msub&gt;&lt;mfenced&gt;&lt;msup&gt;&lt;mi&gt;X&lt;/mi&gt;&lt;mfenced&gt;&lt;mi&gt;i&lt;/mi&gt;&lt;/mfenced&gt;&lt;/msup&gt;&lt;/mfenced&gt;&lt;mo&gt;=&lt;/mo&gt;&lt;msup&gt;&lt;mi&gt;&amp;#x3B8;&lt;/mi&gt;&lt;mi&gt;T&lt;/mi&gt;&lt;/msup&gt;&lt;msup&gt;&lt;mi&gt;X&lt;/mi&gt;&lt;mfenced&gt;&lt;mi&gt;i&lt;/mi&gt;&lt;/mfenced&gt;&lt;/msup&gt;&lt;/mstyle&gt;&lt;/math&gt;&quot;,&quot;truncated&quot;:false}" id="195" name="Google Shape;195;p42" title="y equals m x plus c&#10;h subscript theta open parentheses x close parentheses equals theta subscript 0 plus theta subscript 1 x&#10;theta equals open square brackets table row cell theta subscript 0 end cell row cell theta subscript 1 end cell end table close square brackets&#10;X to the power of open parentheses i close parentheses end exponent equals open square brackets table row 1 row cell x subscript i end cell end table close square brackets&#10;h subscript theta open parentheses X to the power of open parentheses i close parentheses end exponent close parentheses equals theta to the power of T X to the power of open parentheses i close parentheses end exponent"/>
          <p:cNvPicPr preferRelativeResize="0"/>
          <p:nvPr/>
        </p:nvPicPr>
        <p:blipFill>
          <a:blip r:embed="rId3">
            <a:alphaModFix/>
          </a:blip>
          <a:stretch>
            <a:fillRect/>
          </a:stretch>
        </p:blipFill>
        <p:spPr>
          <a:xfrm>
            <a:off x="3169250" y="1085325"/>
            <a:ext cx="2374875" cy="37026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3"/>
          <p:cNvSpPr txBox="1"/>
          <p:nvPr/>
        </p:nvSpPr>
        <p:spPr>
          <a:xfrm>
            <a:off x="1367625" y="1033738"/>
            <a:ext cx="612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Source Sans Pro"/>
                <a:ea typeface="Source Sans Pro"/>
                <a:cs typeface="Source Sans Pro"/>
                <a:sym typeface="Source Sans Pro"/>
              </a:rPr>
              <a:t>I</a:t>
            </a:r>
            <a:r>
              <a:rPr lang="en" sz="1600">
                <a:solidFill>
                  <a:schemeClr val="dk1"/>
                </a:solidFill>
                <a:latin typeface="Source Sans Pro"/>
                <a:ea typeface="Source Sans Pro"/>
                <a:cs typeface="Source Sans Pro"/>
                <a:sym typeface="Source Sans Pro"/>
              </a:rPr>
              <a:t>n case of multiple number of features, it can be written as:</a:t>
            </a:r>
            <a:endParaRPr sz="1600">
              <a:solidFill>
                <a:schemeClr val="dk1"/>
              </a:solidFill>
              <a:latin typeface="Source Sans Pro"/>
              <a:ea typeface="Source Sans Pro"/>
              <a:cs typeface="Source Sans Pro"/>
              <a:sym typeface="Source Sans Pro"/>
            </a:endParaRPr>
          </a:p>
        </p:txBody>
      </p:sp>
      <p:pic>
        <p:nvPicPr>
          <p:cNvPr descr="{&quot;mathml&quot;:&quot;&quot;,&quot;truncated&quot;:true}" id="201" name="Google Shape;201;p43" title="h subscript theta open parentheses X to the power of open parentheses i close parentheses end exponent close parentheses equals theta subscript 0 plus theta subscript 1 X subscript 1 to the power of open parentheses i close parentheses end exponent plus theta subscript 2 X subscript 2 to the power of open parentheses i close parentheses end exponent plus... plus theta subscript n minus 1 end subscript X subscript n minus 1 end subscript to the power of open parentheses i close parentheses end exponent plus theta subscript n X subscript n to the power of open parentheses i close parentheses end exponent equals theta to the power of T X to the power of open parentheses i close parentheses end exponent&#10;X equals open square brackets 1 space space space space space space space space space space space space 1 space space space space space. space. space. space. space space space space space 1 space&#10;X subscript 1 to the power of 1 space space space space space space space X subscript 1 squared space space. space. space. space. space space space space X subscript 1 to the power of m&#10;X subscript 2 to the power of 1 space space space space space space space X subscript 2 squared space space. space. space. space. space space space space X subscript 2 to the power of m&#10;. space space space space space space space space. space space space space space space space space space space. space. space. space. space space space&#10;. space space space space space space space space. space space space space space space space space space space. space. space. space. space space space&#10;X subscript n minus 1 end subscript to the power of 1 space space space X subscript n minus 1 end subscript squared space. space. space. space space X subscript n minus 1 end subscript to the power of m&#10;X subscript n to the power of 1 space space space space space space space X subscript n squared space space. space. space. space. space space space space X subscript n to the power of m close square brackets subscript open parentheses n plus 1 close parentheses cross times m end subscript theta equals open square brackets theta subscript 0&#10;theta subscript 1&#10;space.&#10;space.&#10;theta subscript n minus 1 end subscript&#10;theta subscript n close square brackets subscript open parentheses n plus 1 close parentheses cross times 1 end subscript"/>
          <p:cNvPicPr preferRelativeResize="0"/>
          <p:nvPr/>
        </p:nvPicPr>
        <p:blipFill>
          <a:blip r:embed="rId3">
            <a:alphaModFix/>
          </a:blip>
          <a:stretch>
            <a:fillRect/>
          </a:stretch>
        </p:blipFill>
        <p:spPr>
          <a:xfrm>
            <a:off x="1534222" y="1784990"/>
            <a:ext cx="6374806" cy="3004269"/>
          </a:xfrm>
          <a:prstGeom prst="rect">
            <a:avLst/>
          </a:prstGeom>
          <a:noFill/>
          <a:ln>
            <a:noFill/>
          </a:ln>
        </p:spPr>
      </p:pic>
      <p:sp>
        <p:nvSpPr>
          <p:cNvPr id="202" name="Google Shape;202;p43"/>
          <p:cNvSpPr txBox="1"/>
          <p:nvPr>
            <p:ph type="title"/>
          </p:nvPr>
        </p:nvSpPr>
        <p:spPr>
          <a:xfrm>
            <a:off x="499175" y="235250"/>
            <a:ext cx="663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Multiple features =&gt; More Math :/</a:t>
            </a:r>
            <a:endParaRPr b="1">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4"/>
          <p:cNvSpPr txBox="1"/>
          <p:nvPr>
            <p:ph type="title"/>
          </p:nvPr>
        </p:nvSpPr>
        <p:spPr>
          <a:xfrm>
            <a:off x="309800" y="163350"/>
            <a:ext cx="674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Raleway"/>
                <a:ea typeface="Raleway"/>
                <a:cs typeface="Raleway"/>
                <a:sym typeface="Raleway"/>
              </a:rPr>
              <a:t>Matrix Multiplication - The Real Dad!! :)</a:t>
            </a:r>
            <a:endParaRPr b="1">
              <a:latin typeface="Raleway"/>
              <a:ea typeface="Raleway"/>
              <a:cs typeface="Raleway"/>
              <a:sym typeface="Raleway"/>
            </a:endParaRPr>
          </a:p>
        </p:txBody>
      </p:sp>
      <p:pic>
        <p:nvPicPr>
          <p:cNvPr id="208" name="Google Shape;208;p44"/>
          <p:cNvPicPr preferRelativeResize="0"/>
          <p:nvPr/>
        </p:nvPicPr>
        <p:blipFill>
          <a:blip r:embed="rId3">
            <a:alphaModFix/>
          </a:blip>
          <a:stretch>
            <a:fillRect/>
          </a:stretch>
        </p:blipFill>
        <p:spPr>
          <a:xfrm>
            <a:off x="2910775" y="861175"/>
            <a:ext cx="3124949" cy="406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5"/>
          <p:cNvSpPr txBox="1"/>
          <p:nvPr>
            <p:ph type="title"/>
          </p:nvPr>
        </p:nvSpPr>
        <p:spPr>
          <a:xfrm>
            <a:off x="311700" y="2692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 - Meet our old friend!! </a:t>
            </a:r>
            <a:endParaRPr/>
          </a:p>
        </p:txBody>
      </p:sp>
      <p:sp>
        <p:nvSpPr>
          <p:cNvPr id="214" name="Google Shape;214;p45"/>
          <p:cNvSpPr txBox="1"/>
          <p:nvPr>
            <p:ph idx="1" type="body"/>
          </p:nvPr>
        </p:nvSpPr>
        <p:spPr>
          <a:xfrm>
            <a:off x="311700" y="10185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AutoNum type="arabicPeriod"/>
            </a:pPr>
            <a:r>
              <a:rPr lang="en" sz="1600">
                <a:solidFill>
                  <a:schemeClr val="dk2"/>
                </a:solidFill>
              </a:rPr>
              <a:t>Loss function predicts the deviation of the predicted outcome from the actual result. It measures how well the machine learning algorithm models the training dataset.</a:t>
            </a:r>
            <a:endParaRPr sz="1600">
              <a:solidFill>
                <a:schemeClr val="dk2"/>
              </a:solidFill>
            </a:endParaRPr>
          </a:p>
          <a:p>
            <a:pPr indent="-330200" lvl="0" marL="457200" rtl="0" algn="l">
              <a:spcBef>
                <a:spcPts val="0"/>
              </a:spcBef>
              <a:spcAft>
                <a:spcPts val="0"/>
              </a:spcAft>
              <a:buClr>
                <a:schemeClr val="dk2"/>
              </a:buClr>
              <a:buSzPts val="1600"/>
              <a:buAutoNum type="arabicPeriod"/>
            </a:pPr>
            <a:r>
              <a:rPr lang="en" sz="1600">
                <a:solidFill>
                  <a:schemeClr val="dk2"/>
                </a:solidFill>
              </a:rPr>
              <a:t>We convert the machine learning problem into an optimization problem, by defining the loss function and then gradually optimizing the algorithm so that the loss function is minimized.</a:t>
            </a:r>
            <a:endParaRPr sz="1600">
              <a:solidFill>
                <a:schemeClr val="dk2"/>
              </a:solidFill>
            </a:endParaRPr>
          </a:p>
          <a:p>
            <a:pPr indent="-330200" lvl="0" marL="457200" rtl="0" algn="l">
              <a:spcBef>
                <a:spcPts val="0"/>
              </a:spcBef>
              <a:spcAft>
                <a:spcPts val="0"/>
              </a:spcAft>
              <a:buClr>
                <a:schemeClr val="dk2"/>
              </a:buClr>
              <a:buSzPts val="1600"/>
              <a:buAutoNum type="arabicPeriod"/>
            </a:pPr>
            <a:r>
              <a:rPr lang="en" sz="1600">
                <a:solidFill>
                  <a:schemeClr val="dk2"/>
                </a:solidFill>
              </a:rPr>
              <a:t>One of the common loss functions is mean squared error (MSE).</a:t>
            </a:r>
            <a:endParaRPr sz="1600">
              <a:solidFill>
                <a:schemeClr val="dk2"/>
              </a:solidFill>
            </a:endParaRPr>
          </a:p>
        </p:txBody>
      </p:sp>
      <p:pic>
        <p:nvPicPr>
          <p:cNvPr id="215" name="Google Shape;215;p45"/>
          <p:cNvPicPr preferRelativeResize="0"/>
          <p:nvPr/>
        </p:nvPicPr>
        <p:blipFill rotWithShape="1">
          <a:blip r:embed="rId3">
            <a:alphaModFix/>
          </a:blip>
          <a:srcRect b="4698" l="0" r="0" t="0"/>
          <a:stretch/>
        </p:blipFill>
        <p:spPr>
          <a:xfrm>
            <a:off x="5674375" y="2918050"/>
            <a:ext cx="2785700" cy="1991125"/>
          </a:xfrm>
          <a:prstGeom prst="rect">
            <a:avLst/>
          </a:prstGeom>
          <a:noFill/>
          <a:ln>
            <a:noFill/>
          </a:ln>
        </p:spPr>
      </p:pic>
      <p:pic>
        <p:nvPicPr>
          <p:cNvPr id="216" name="Google Shape;216;p45"/>
          <p:cNvPicPr preferRelativeResize="0"/>
          <p:nvPr/>
        </p:nvPicPr>
        <p:blipFill>
          <a:blip r:embed="rId4">
            <a:alphaModFix/>
          </a:blip>
          <a:stretch>
            <a:fillRect/>
          </a:stretch>
        </p:blipFill>
        <p:spPr>
          <a:xfrm>
            <a:off x="976500" y="3435310"/>
            <a:ext cx="3016125" cy="7919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